
<file path=[Content_Types].xml><?xml version="1.0" encoding="utf-8"?>
<Types xmlns="http://schemas.openxmlformats.org/package/2006/content-types">
  <Default Extension="bin" ContentType="application/vnd.openxmlformats-officedocument.presentationml.printerSettings"/>
  <Override PartName="/ppt/diagrams/drawing1.xml" ContentType="application/vnd.ms-office.drawingml.diagramDrawing+xml"/>
  <Override PartName="/ppt/slides/slide14.xml" ContentType="application/vnd.openxmlformats-officedocument.presentationml.slide+xml"/>
  <Override PartName="/ppt/diagrams/layout2.xml" ContentType="application/vnd.openxmlformats-officedocument.drawingml.diagramLayout+xml"/>
  <Override PartName="/ppt/notesSlides/notesSlide16.xml" ContentType="application/vnd.openxmlformats-officedocument.presentationml.notesSlide+xml"/>
  <Override PartName="/ppt/notesSlides/notesSlide24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tableStyles.xml" ContentType="application/vnd.openxmlformats-officedocument.presentationml.tableStyles+xml"/>
  <Override PartName="/ppt/diagrams/colors1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diagrams/layout1.xml" ContentType="application/vnd.openxmlformats-officedocument.drawingml.diagramLayout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Default Extension="pict" ContentType="image/pict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ata2.xml" ContentType="application/vnd.openxmlformats-officedocument.drawingml.diagramData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quickStyle2.xml" ContentType="application/vnd.openxmlformats-officedocument.drawingml.diagramStyl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diagrams/quickStyle1.xml" ContentType="application/vnd.openxmlformats-officedocument.drawingml.diagramStyl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diagrams/drawing2.xml" ContentType="application/vnd.ms-office.drawingml.diagramDrawing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4" r:id="rId3"/>
    <p:sldId id="295" r:id="rId4"/>
    <p:sldId id="326" r:id="rId5"/>
    <p:sldId id="275" r:id="rId6"/>
    <p:sldId id="334" r:id="rId7"/>
    <p:sldId id="257" r:id="rId8"/>
    <p:sldId id="300" r:id="rId9"/>
    <p:sldId id="335" r:id="rId10"/>
    <p:sldId id="336" r:id="rId11"/>
    <p:sldId id="320" r:id="rId12"/>
    <p:sldId id="321" r:id="rId13"/>
    <p:sldId id="322" r:id="rId14"/>
    <p:sldId id="327" r:id="rId15"/>
    <p:sldId id="344" r:id="rId16"/>
    <p:sldId id="328" r:id="rId17"/>
    <p:sldId id="337" r:id="rId18"/>
    <p:sldId id="330" r:id="rId19"/>
    <p:sldId id="305" r:id="rId20"/>
    <p:sldId id="343" r:id="rId21"/>
    <p:sldId id="338" r:id="rId22"/>
    <p:sldId id="306" r:id="rId23"/>
    <p:sldId id="309" r:id="rId24"/>
    <p:sldId id="308" r:id="rId25"/>
    <p:sldId id="310" r:id="rId26"/>
    <p:sldId id="307" r:id="rId27"/>
    <p:sldId id="311" r:id="rId28"/>
    <p:sldId id="315" r:id="rId29"/>
    <p:sldId id="340" r:id="rId30"/>
    <p:sldId id="316" r:id="rId31"/>
    <p:sldId id="323" r:id="rId32"/>
    <p:sldId id="317" r:id="rId33"/>
    <p:sldId id="312" r:id="rId34"/>
    <p:sldId id="332" r:id="rId35"/>
    <p:sldId id="333" r:id="rId36"/>
    <p:sldId id="331" r:id="rId37"/>
    <p:sldId id="318" r:id="rId38"/>
    <p:sldId id="324" r:id="rId39"/>
    <p:sldId id="341" r:id="rId40"/>
    <p:sldId id="342" r:id="rId41"/>
    <p:sldId id="325" r:id="rId42"/>
    <p:sldId id="31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1973" autoAdjust="0"/>
  </p:normalViewPr>
  <p:slideViewPr>
    <p:cSldViewPr snapToGrid="0" snapToObjects="1">
      <p:cViewPr>
        <p:scale>
          <a:sx n="75" d="100"/>
          <a:sy n="75" d="100"/>
        </p:scale>
        <p:origin x="-13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4F87C-0AA1-9C44-AB2D-798E77C4A705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F3B2BC3-6CA9-6543-BA80-5D0318BE2B42}">
      <dgm:prSet phldrT="[Text]"/>
      <dgm:spPr/>
      <dgm:t>
        <a:bodyPr/>
        <a:lstStyle/>
        <a:p>
          <a:r>
            <a:rPr lang="en-US" dirty="0" smtClean="0"/>
            <a:t>Membrane</a:t>
          </a:r>
          <a:endParaRPr lang="en-US" dirty="0"/>
        </a:p>
      </dgm:t>
    </dgm:pt>
    <dgm:pt modelId="{4C47C3C9-3D23-4143-A981-9EC366547C3B}" type="parTrans" cxnId="{D42D5D8A-35DB-474E-95C2-A3A61F87F725}">
      <dgm:prSet/>
      <dgm:spPr/>
      <dgm:t>
        <a:bodyPr/>
        <a:lstStyle/>
        <a:p>
          <a:endParaRPr lang="en-US"/>
        </a:p>
      </dgm:t>
    </dgm:pt>
    <dgm:pt modelId="{B8ED73C6-0410-4845-9BE6-E16F77B2C1CF}" type="sibTrans" cxnId="{D42D5D8A-35DB-474E-95C2-A3A61F87F725}">
      <dgm:prSet/>
      <dgm:spPr/>
      <dgm:t>
        <a:bodyPr/>
        <a:lstStyle/>
        <a:p>
          <a:endParaRPr lang="en-US"/>
        </a:p>
      </dgm:t>
    </dgm:pt>
    <dgm:pt modelId="{2E8215E0-EDA8-964C-BD15-564E393ED3FC}">
      <dgm:prSet phldrT="[Text]"/>
      <dgm:spPr/>
      <dgm:t>
        <a:bodyPr/>
        <a:lstStyle/>
        <a:p>
          <a:r>
            <a:rPr lang="en-US" dirty="0" err="1" smtClean="0"/>
            <a:t>Voronoi</a:t>
          </a:r>
          <a:r>
            <a:rPr lang="en-US" dirty="0" smtClean="0"/>
            <a:t> Region</a:t>
          </a:r>
          <a:endParaRPr lang="en-US" dirty="0"/>
        </a:p>
      </dgm:t>
    </dgm:pt>
    <dgm:pt modelId="{94501BDA-29B3-654C-BBEB-F136F540F88E}" type="parTrans" cxnId="{A4D7A652-46D3-B748-8F5E-0CE45DFAEEAA}">
      <dgm:prSet/>
      <dgm:spPr/>
      <dgm:t>
        <a:bodyPr/>
        <a:lstStyle/>
        <a:p>
          <a:endParaRPr lang="en-US"/>
        </a:p>
      </dgm:t>
    </dgm:pt>
    <dgm:pt modelId="{9F7B76A9-BFB6-1A46-8A4C-F6035E85CF5D}" type="sibTrans" cxnId="{A4D7A652-46D3-B748-8F5E-0CE45DFAEEAA}">
      <dgm:prSet/>
      <dgm:spPr/>
      <dgm:t>
        <a:bodyPr/>
        <a:lstStyle/>
        <a:p>
          <a:endParaRPr lang="en-US"/>
        </a:p>
      </dgm:t>
    </dgm:pt>
    <dgm:pt modelId="{AA67D70E-EDAD-C84C-9B41-FC3E9A5C9F6A}">
      <dgm:prSet phldrT="[Text]"/>
      <dgm:spPr/>
      <dgm:t>
        <a:bodyPr/>
        <a:lstStyle/>
        <a:p>
          <a:r>
            <a:rPr lang="en-US" dirty="0" err="1" smtClean="0"/>
            <a:t>Voronoi</a:t>
          </a:r>
          <a:r>
            <a:rPr lang="en-US" dirty="0" smtClean="0"/>
            <a:t> Site</a:t>
          </a:r>
          <a:endParaRPr lang="en-US" dirty="0"/>
        </a:p>
      </dgm:t>
    </dgm:pt>
    <dgm:pt modelId="{C5A280AD-1A4D-3E4D-98BC-302F9C0B5CB4}" type="parTrans" cxnId="{5D6684E0-3C42-554A-B0C8-F5A97DBD50EB}">
      <dgm:prSet/>
      <dgm:spPr/>
      <dgm:t>
        <a:bodyPr/>
        <a:lstStyle/>
        <a:p>
          <a:endParaRPr lang="en-US"/>
        </a:p>
      </dgm:t>
    </dgm:pt>
    <dgm:pt modelId="{1E0F483B-D7A3-0849-9699-184E62F5AFF0}" type="sibTrans" cxnId="{5D6684E0-3C42-554A-B0C8-F5A97DBD50EB}">
      <dgm:prSet/>
      <dgm:spPr/>
      <dgm:t>
        <a:bodyPr/>
        <a:lstStyle/>
        <a:p>
          <a:endParaRPr lang="en-US"/>
        </a:p>
      </dgm:t>
    </dgm:pt>
    <dgm:pt modelId="{3AB6B4BA-347D-AF4E-9677-D859A2FBE870}">
      <dgm:prSet phldrT="[Text]"/>
      <dgm:spPr/>
      <dgm:t>
        <a:bodyPr/>
        <a:lstStyle/>
        <a:p>
          <a:r>
            <a:rPr lang="en-US" dirty="0" smtClean="0"/>
            <a:t>Nuclei</a:t>
          </a:r>
          <a:endParaRPr lang="en-US" dirty="0"/>
        </a:p>
      </dgm:t>
    </dgm:pt>
    <dgm:pt modelId="{67579FC2-784E-0B48-99EB-53D8DD42D1D0}" type="parTrans" cxnId="{06EBD2A5-676A-AC41-A72D-BD7C0E8709E1}">
      <dgm:prSet/>
      <dgm:spPr/>
      <dgm:t>
        <a:bodyPr/>
        <a:lstStyle/>
        <a:p>
          <a:endParaRPr lang="en-US"/>
        </a:p>
      </dgm:t>
    </dgm:pt>
    <dgm:pt modelId="{7936F78F-B450-F742-89F1-AAFEE8EA1872}" type="sibTrans" cxnId="{06EBD2A5-676A-AC41-A72D-BD7C0E8709E1}">
      <dgm:prSet/>
      <dgm:spPr/>
      <dgm:t>
        <a:bodyPr/>
        <a:lstStyle/>
        <a:p>
          <a:endParaRPr lang="en-US"/>
        </a:p>
      </dgm:t>
    </dgm:pt>
    <dgm:pt modelId="{2D836831-BC16-C54D-BC23-B334E3DDC63A}" type="pres">
      <dgm:prSet presAssocID="{1674F87C-0AA1-9C44-AB2D-798E77C4A705}" presName="Name0" presStyleCnt="0">
        <dgm:presLayoutVars>
          <dgm:dir/>
          <dgm:resizeHandles val="exact"/>
        </dgm:presLayoutVars>
      </dgm:prSet>
      <dgm:spPr/>
    </dgm:pt>
    <dgm:pt modelId="{FC630E5A-6449-714C-B5B3-7D244491B6B4}" type="pres">
      <dgm:prSet presAssocID="{6F3B2BC3-6CA9-6543-BA80-5D0318BE2B42}" presName="node" presStyleLbl="node1" presStyleIdx="0" presStyleCnt="4">
        <dgm:presLayoutVars>
          <dgm:bulletEnabled val="1"/>
        </dgm:presLayoutVars>
      </dgm:prSet>
      <dgm:spPr/>
    </dgm:pt>
    <dgm:pt modelId="{D9CF0085-2C9F-9549-88F7-D0A592B52AB6}" type="pres">
      <dgm:prSet presAssocID="{B8ED73C6-0410-4845-9BE6-E16F77B2C1CF}" presName="sibTrans" presStyleLbl="sibTrans2D1" presStyleIdx="0" presStyleCnt="3"/>
      <dgm:spPr/>
    </dgm:pt>
    <dgm:pt modelId="{3AFE1E77-80FD-B245-B3DB-BF52C7F41830}" type="pres">
      <dgm:prSet presAssocID="{B8ED73C6-0410-4845-9BE6-E16F77B2C1CF}" presName="connectorText" presStyleLbl="sibTrans2D1" presStyleIdx="0" presStyleCnt="3"/>
      <dgm:spPr/>
    </dgm:pt>
    <dgm:pt modelId="{8C38BB65-9EC0-8C49-A69D-86E7A026300A}" type="pres">
      <dgm:prSet presAssocID="{2E8215E0-EDA8-964C-BD15-564E393ED3FC}" presName="node" presStyleLbl="node1" presStyleIdx="1" presStyleCnt="4">
        <dgm:presLayoutVars>
          <dgm:bulletEnabled val="1"/>
        </dgm:presLayoutVars>
      </dgm:prSet>
      <dgm:spPr/>
    </dgm:pt>
    <dgm:pt modelId="{AC669DDF-9DAB-1341-B97D-D4234F2276BE}" type="pres">
      <dgm:prSet presAssocID="{9F7B76A9-BFB6-1A46-8A4C-F6035E85CF5D}" presName="sibTrans" presStyleLbl="sibTrans2D1" presStyleIdx="1" presStyleCnt="3"/>
      <dgm:spPr/>
    </dgm:pt>
    <dgm:pt modelId="{A3D09B15-AC2E-5543-88EE-0AC5885BBCEC}" type="pres">
      <dgm:prSet presAssocID="{9F7B76A9-BFB6-1A46-8A4C-F6035E85CF5D}" presName="connectorText" presStyleLbl="sibTrans2D1" presStyleIdx="1" presStyleCnt="3"/>
      <dgm:spPr/>
    </dgm:pt>
    <dgm:pt modelId="{1BEB8E13-4AC5-784D-B2A8-C0DE67A7237B}" type="pres">
      <dgm:prSet presAssocID="{AA67D70E-EDAD-C84C-9B41-FC3E9A5C9F6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BCCB0-70BF-F24B-9AEC-D5C3F2C16CA5}" type="pres">
      <dgm:prSet presAssocID="{1E0F483B-D7A3-0849-9699-184E62F5AFF0}" presName="sibTrans" presStyleLbl="sibTrans2D1" presStyleIdx="2" presStyleCnt="3"/>
      <dgm:spPr/>
    </dgm:pt>
    <dgm:pt modelId="{6BD7A2AC-565E-9248-B543-C2672384C422}" type="pres">
      <dgm:prSet presAssocID="{1E0F483B-D7A3-0849-9699-184E62F5AFF0}" presName="connectorText" presStyleLbl="sibTrans2D1" presStyleIdx="2" presStyleCnt="3"/>
      <dgm:spPr/>
    </dgm:pt>
    <dgm:pt modelId="{6A1DCD9E-7AAA-B742-9942-6F1963F944F5}" type="pres">
      <dgm:prSet presAssocID="{3AB6B4BA-347D-AF4E-9677-D859A2FBE870}" presName="node" presStyleLbl="node1" presStyleIdx="3" presStyleCnt="4">
        <dgm:presLayoutVars>
          <dgm:bulletEnabled val="1"/>
        </dgm:presLayoutVars>
      </dgm:prSet>
      <dgm:spPr/>
    </dgm:pt>
  </dgm:ptLst>
  <dgm:cxnLst>
    <dgm:cxn modelId="{A385FC7F-E52F-7D42-A32F-D19DBEBAFA57}" type="presOf" srcId="{B8ED73C6-0410-4845-9BE6-E16F77B2C1CF}" destId="{3AFE1E77-80FD-B245-B3DB-BF52C7F41830}" srcOrd="1" destOrd="0" presId="urn:microsoft.com/office/officeart/2005/8/layout/process1"/>
    <dgm:cxn modelId="{5D6684E0-3C42-554A-B0C8-F5A97DBD50EB}" srcId="{1674F87C-0AA1-9C44-AB2D-798E77C4A705}" destId="{AA67D70E-EDAD-C84C-9B41-FC3E9A5C9F6A}" srcOrd="2" destOrd="0" parTransId="{C5A280AD-1A4D-3E4D-98BC-302F9C0B5CB4}" sibTransId="{1E0F483B-D7A3-0849-9699-184E62F5AFF0}"/>
    <dgm:cxn modelId="{E4BA8A7C-89BD-394A-89A3-31901FAD6985}" type="presOf" srcId="{9F7B76A9-BFB6-1A46-8A4C-F6035E85CF5D}" destId="{AC669DDF-9DAB-1341-B97D-D4234F2276BE}" srcOrd="0" destOrd="0" presId="urn:microsoft.com/office/officeart/2005/8/layout/process1"/>
    <dgm:cxn modelId="{B18D8838-354A-3344-B8F7-867F2B804242}" type="presOf" srcId="{AA67D70E-EDAD-C84C-9B41-FC3E9A5C9F6A}" destId="{1BEB8E13-4AC5-784D-B2A8-C0DE67A7237B}" srcOrd="0" destOrd="0" presId="urn:microsoft.com/office/officeart/2005/8/layout/process1"/>
    <dgm:cxn modelId="{7F522680-1926-514C-8B25-6E6900628EF3}" type="presOf" srcId="{6F3B2BC3-6CA9-6543-BA80-5D0318BE2B42}" destId="{FC630E5A-6449-714C-B5B3-7D244491B6B4}" srcOrd="0" destOrd="0" presId="urn:microsoft.com/office/officeart/2005/8/layout/process1"/>
    <dgm:cxn modelId="{06EBD2A5-676A-AC41-A72D-BD7C0E8709E1}" srcId="{1674F87C-0AA1-9C44-AB2D-798E77C4A705}" destId="{3AB6B4BA-347D-AF4E-9677-D859A2FBE870}" srcOrd="3" destOrd="0" parTransId="{67579FC2-784E-0B48-99EB-53D8DD42D1D0}" sibTransId="{7936F78F-B450-F742-89F1-AAFEE8EA1872}"/>
    <dgm:cxn modelId="{F2EB612F-0185-C444-86F1-A8F907708616}" type="presOf" srcId="{2E8215E0-EDA8-964C-BD15-564E393ED3FC}" destId="{8C38BB65-9EC0-8C49-A69D-86E7A026300A}" srcOrd="0" destOrd="0" presId="urn:microsoft.com/office/officeart/2005/8/layout/process1"/>
    <dgm:cxn modelId="{0B50C966-391D-774B-A101-F0335AEF8A83}" type="presOf" srcId="{B8ED73C6-0410-4845-9BE6-E16F77B2C1CF}" destId="{D9CF0085-2C9F-9549-88F7-D0A592B52AB6}" srcOrd="0" destOrd="0" presId="urn:microsoft.com/office/officeart/2005/8/layout/process1"/>
    <dgm:cxn modelId="{A6EEB438-C39B-6147-8C79-7C3DAC5504C0}" type="presOf" srcId="{1E0F483B-D7A3-0849-9699-184E62F5AFF0}" destId="{8B7BCCB0-70BF-F24B-9AEC-D5C3F2C16CA5}" srcOrd="0" destOrd="0" presId="urn:microsoft.com/office/officeart/2005/8/layout/process1"/>
    <dgm:cxn modelId="{D20D6DB7-3FCB-BC44-9605-6168C9DCF890}" type="presOf" srcId="{1674F87C-0AA1-9C44-AB2D-798E77C4A705}" destId="{2D836831-BC16-C54D-BC23-B334E3DDC63A}" srcOrd="0" destOrd="0" presId="urn:microsoft.com/office/officeart/2005/8/layout/process1"/>
    <dgm:cxn modelId="{A4D7A652-46D3-B748-8F5E-0CE45DFAEEAA}" srcId="{1674F87C-0AA1-9C44-AB2D-798E77C4A705}" destId="{2E8215E0-EDA8-964C-BD15-564E393ED3FC}" srcOrd="1" destOrd="0" parTransId="{94501BDA-29B3-654C-BBEB-F136F540F88E}" sibTransId="{9F7B76A9-BFB6-1A46-8A4C-F6035E85CF5D}"/>
    <dgm:cxn modelId="{D42D5D8A-35DB-474E-95C2-A3A61F87F725}" srcId="{1674F87C-0AA1-9C44-AB2D-798E77C4A705}" destId="{6F3B2BC3-6CA9-6543-BA80-5D0318BE2B42}" srcOrd="0" destOrd="0" parTransId="{4C47C3C9-3D23-4143-A981-9EC366547C3B}" sibTransId="{B8ED73C6-0410-4845-9BE6-E16F77B2C1CF}"/>
    <dgm:cxn modelId="{B885BF78-DAFE-A442-B62E-6F2A12DA67B4}" type="presOf" srcId="{9F7B76A9-BFB6-1A46-8A4C-F6035E85CF5D}" destId="{A3D09B15-AC2E-5543-88EE-0AC5885BBCEC}" srcOrd="1" destOrd="0" presId="urn:microsoft.com/office/officeart/2005/8/layout/process1"/>
    <dgm:cxn modelId="{FCE8B288-30A0-C543-B828-26DA286B095D}" type="presOf" srcId="{1E0F483B-D7A3-0849-9699-184E62F5AFF0}" destId="{6BD7A2AC-565E-9248-B543-C2672384C422}" srcOrd="1" destOrd="0" presId="urn:microsoft.com/office/officeart/2005/8/layout/process1"/>
    <dgm:cxn modelId="{5C6BBE55-4984-C84B-AE52-63B97CC99276}" type="presOf" srcId="{3AB6B4BA-347D-AF4E-9677-D859A2FBE870}" destId="{6A1DCD9E-7AAA-B742-9942-6F1963F944F5}" srcOrd="0" destOrd="0" presId="urn:microsoft.com/office/officeart/2005/8/layout/process1"/>
    <dgm:cxn modelId="{470319A4-AA1C-614B-88D8-D4CBEEB2E93C}" type="presParOf" srcId="{2D836831-BC16-C54D-BC23-B334E3DDC63A}" destId="{FC630E5A-6449-714C-B5B3-7D244491B6B4}" srcOrd="0" destOrd="0" presId="urn:microsoft.com/office/officeart/2005/8/layout/process1"/>
    <dgm:cxn modelId="{AD20A66A-618C-9849-8848-21B35EBDA31F}" type="presParOf" srcId="{2D836831-BC16-C54D-BC23-B334E3DDC63A}" destId="{D9CF0085-2C9F-9549-88F7-D0A592B52AB6}" srcOrd="1" destOrd="0" presId="urn:microsoft.com/office/officeart/2005/8/layout/process1"/>
    <dgm:cxn modelId="{BA8BBCDD-CD2D-4147-AFD1-85319535AF7C}" type="presParOf" srcId="{D9CF0085-2C9F-9549-88F7-D0A592B52AB6}" destId="{3AFE1E77-80FD-B245-B3DB-BF52C7F41830}" srcOrd="0" destOrd="0" presId="urn:microsoft.com/office/officeart/2005/8/layout/process1"/>
    <dgm:cxn modelId="{C3DB187B-838B-BB4A-AD79-3FD025E764FF}" type="presParOf" srcId="{2D836831-BC16-C54D-BC23-B334E3DDC63A}" destId="{8C38BB65-9EC0-8C49-A69D-86E7A026300A}" srcOrd="2" destOrd="0" presId="urn:microsoft.com/office/officeart/2005/8/layout/process1"/>
    <dgm:cxn modelId="{2D00C143-A18F-8C48-A6E7-3ACA4DDE5FB2}" type="presParOf" srcId="{2D836831-BC16-C54D-BC23-B334E3DDC63A}" destId="{AC669DDF-9DAB-1341-B97D-D4234F2276BE}" srcOrd="3" destOrd="0" presId="urn:microsoft.com/office/officeart/2005/8/layout/process1"/>
    <dgm:cxn modelId="{25DCEA73-608F-2143-A2D9-78A1742AD776}" type="presParOf" srcId="{AC669DDF-9DAB-1341-B97D-D4234F2276BE}" destId="{A3D09B15-AC2E-5543-88EE-0AC5885BBCEC}" srcOrd="0" destOrd="0" presId="urn:microsoft.com/office/officeart/2005/8/layout/process1"/>
    <dgm:cxn modelId="{72EC66B6-A450-0149-ABEB-6A165F17FC0D}" type="presParOf" srcId="{2D836831-BC16-C54D-BC23-B334E3DDC63A}" destId="{1BEB8E13-4AC5-784D-B2A8-C0DE67A7237B}" srcOrd="4" destOrd="0" presId="urn:microsoft.com/office/officeart/2005/8/layout/process1"/>
    <dgm:cxn modelId="{BF4EE43C-E7F2-A14E-AF78-7FBEB6E0C65B}" type="presParOf" srcId="{2D836831-BC16-C54D-BC23-B334E3DDC63A}" destId="{8B7BCCB0-70BF-F24B-9AEC-D5C3F2C16CA5}" srcOrd="5" destOrd="0" presId="urn:microsoft.com/office/officeart/2005/8/layout/process1"/>
    <dgm:cxn modelId="{5E530275-0440-CA45-A91A-E5BA09E23B9B}" type="presParOf" srcId="{8B7BCCB0-70BF-F24B-9AEC-D5C3F2C16CA5}" destId="{6BD7A2AC-565E-9248-B543-C2672384C422}" srcOrd="0" destOrd="0" presId="urn:microsoft.com/office/officeart/2005/8/layout/process1"/>
    <dgm:cxn modelId="{0521ABEF-2B7C-C34A-9A4E-A3FAB8268C3E}" type="presParOf" srcId="{2D836831-BC16-C54D-BC23-B334E3DDC63A}" destId="{6A1DCD9E-7AAA-B742-9942-6F1963F944F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74F87C-0AA1-9C44-AB2D-798E77C4A705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6F3B2BC3-6CA9-6543-BA80-5D0318BE2B42}">
      <dgm:prSet phldrT="[Text]"/>
      <dgm:spPr/>
      <dgm:t>
        <a:bodyPr/>
        <a:lstStyle/>
        <a:p>
          <a:r>
            <a:rPr lang="en-US" dirty="0" smtClean="0"/>
            <a:t>Membrane</a:t>
          </a:r>
          <a:endParaRPr lang="en-US" dirty="0"/>
        </a:p>
      </dgm:t>
    </dgm:pt>
    <dgm:pt modelId="{4C47C3C9-3D23-4143-A981-9EC366547C3B}" type="parTrans" cxnId="{D42D5D8A-35DB-474E-95C2-A3A61F87F725}">
      <dgm:prSet/>
      <dgm:spPr/>
      <dgm:t>
        <a:bodyPr/>
        <a:lstStyle/>
        <a:p>
          <a:endParaRPr lang="en-US"/>
        </a:p>
      </dgm:t>
    </dgm:pt>
    <dgm:pt modelId="{B8ED73C6-0410-4845-9BE6-E16F77B2C1CF}" type="sibTrans" cxnId="{D42D5D8A-35DB-474E-95C2-A3A61F87F725}">
      <dgm:prSet/>
      <dgm:spPr/>
      <dgm:t>
        <a:bodyPr/>
        <a:lstStyle/>
        <a:p>
          <a:endParaRPr lang="en-US"/>
        </a:p>
      </dgm:t>
    </dgm:pt>
    <dgm:pt modelId="{2E8215E0-EDA8-964C-BD15-564E393ED3FC}">
      <dgm:prSet phldrT="[Text]"/>
      <dgm:spPr/>
      <dgm:t>
        <a:bodyPr/>
        <a:lstStyle/>
        <a:p>
          <a:r>
            <a:rPr lang="en-US" dirty="0" smtClean="0"/>
            <a:t>Distance map</a:t>
          </a:r>
          <a:endParaRPr lang="en-US" dirty="0"/>
        </a:p>
      </dgm:t>
    </dgm:pt>
    <dgm:pt modelId="{94501BDA-29B3-654C-BBEB-F136F540F88E}" type="parTrans" cxnId="{A4D7A652-46D3-B748-8F5E-0CE45DFAEEAA}">
      <dgm:prSet/>
      <dgm:spPr/>
      <dgm:t>
        <a:bodyPr/>
        <a:lstStyle/>
        <a:p>
          <a:endParaRPr lang="en-US"/>
        </a:p>
      </dgm:t>
    </dgm:pt>
    <dgm:pt modelId="{9F7B76A9-BFB6-1A46-8A4C-F6035E85CF5D}" type="sibTrans" cxnId="{A4D7A652-46D3-B748-8F5E-0CE45DFAEEAA}">
      <dgm:prSet/>
      <dgm:spPr/>
      <dgm:t>
        <a:bodyPr/>
        <a:lstStyle/>
        <a:p>
          <a:endParaRPr lang="en-US"/>
        </a:p>
      </dgm:t>
    </dgm:pt>
    <dgm:pt modelId="{AA67D70E-EDAD-C84C-9B41-FC3E9A5C9F6A}">
      <dgm:prSet phldrT="[Text]"/>
      <dgm:spPr/>
      <dgm:t>
        <a:bodyPr/>
        <a:lstStyle/>
        <a:p>
          <a:r>
            <a:rPr lang="en-US" dirty="0" smtClean="0"/>
            <a:t> approximate</a:t>
          </a:r>
        </a:p>
        <a:p>
          <a:r>
            <a:rPr lang="en-US" dirty="0" err="1" smtClean="0"/>
            <a:t>Voronoi</a:t>
          </a:r>
          <a:r>
            <a:rPr lang="en-US" dirty="0" smtClean="0"/>
            <a:t> Region</a:t>
          </a:r>
          <a:endParaRPr lang="en-US" dirty="0"/>
        </a:p>
      </dgm:t>
    </dgm:pt>
    <dgm:pt modelId="{C5A280AD-1A4D-3E4D-98BC-302F9C0B5CB4}" type="parTrans" cxnId="{5D6684E0-3C42-554A-B0C8-F5A97DBD50EB}">
      <dgm:prSet/>
      <dgm:spPr/>
      <dgm:t>
        <a:bodyPr/>
        <a:lstStyle/>
        <a:p>
          <a:endParaRPr lang="en-US"/>
        </a:p>
      </dgm:t>
    </dgm:pt>
    <dgm:pt modelId="{1E0F483B-D7A3-0849-9699-184E62F5AFF0}" type="sibTrans" cxnId="{5D6684E0-3C42-554A-B0C8-F5A97DBD50EB}">
      <dgm:prSet/>
      <dgm:spPr/>
      <dgm:t>
        <a:bodyPr/>
        <a:lstStyle/>
        <a:p>
          <a:endParaRPr lang="en-US"/>
        </a:p>
      </dgm:t>
    </dgm:pt>
    <dgm:pt modelId="{3AB6B4BA-347D-AF4E-9677-D859A2FBE870}">
      <dgm:prSet phldrT="[Text]"/>
      <dgm:spPr/>
      <dgm:t>
        <a:bodyPr/>
        <a:lstStyle/>
        <a:p>
          <a:r>
            <a:rPr lang="en-US" dirty="0" err="1" smtClean="0"/>
            <a:t>Centroid</a:t>
          </a:r>
          <a:endParaRPr lang="en-US" dirty="0" smtClean="0"/>
        </a:p>
        <a:p>
          <a:r>
            <a:rPr lang="en-US" dirty="0" smtClean="0"/>
            <a:t>(approximate </a:t>
          </a:r>
          <a:r>
            <a:rPr lang="en-US" dirty="0" err="1" smtClean="0"/>
            <a:t>Voronoi</a:t>
          </a:r>
          <a:r>
            <a:rPr lang="en-US" dirty="0" smtClean="0"/>
            <a:t> site)</a:t>
          </a:r>
        </a:p>
      </dgm:t>
    </dgm:pt>
    <dgm:pt modelId="{67579FC2-784E-0B48-99EB-53D8DD42D1D0}" type="parTrans" cxnId="{06EBD2A5-676A-AC41-A72D-BD7C0E8709E1}">
      <dgm:prSet/>
      <dgm:spPr/>
      <dgm:t>
        <a:bodyPr/>
        <a:lstStyle/>
        <a:p>
          <a:endParaRPr lang="en-US"/>
        </a:p>
      </dgm:t>
    </dgm:pt>
    <dgm:pt modelId="{7936F78F-B450-F742-89F1-AAFEE8EA1872}" type="sibTrans" cxnId="{06EBD2A5-676A-AC41-A72D-BD7C0E8709E1}">
      <dgm:prSet/>
      <dgm:spPr/>
      <dgm:t>
        <a:bodyPr/>
        <a:lstStyle/>
        <a:p>
          <a:endParaRPr lang="en-US"/>
        </a:p>
      </dgm:t>
    </dgm:pt>
    <dgm:pt modelId="{8D07388D-4AA0-FF41-8CB9-104E2566F0AF}">
      <dgm:prSet phldrT="[Text]"/>
      <dgm:spPr/>
      <dgm:t>
        <a:bodyPr/>
        <a:lstStyle/>
        <a:p>
          <a:r>
            <a:rPr lang="en-US" dirty="0" smtClean="0"/>
            <a:t>Nuclei</a:t>
          </a:r>
        </a:p>
      </dgm:t>
    </dgm:pt>
    <dgm:pt modelId="{291AA1DC-92AC-614A-9949-02D6D65E4BCD}" type="parTrans" cxnId="{3E3E2545-69A0-2746-A057-67E4D6BFB520}">
      <dgm:prSet/>
      <dgm:spPr/>
      <dgm:t>
        <a:bodyPr/>
        <a:lstStyle/>
        <a:p>
          <a:endParaRPr lang="en-US"/>
        </a:p>
      </dgm:t>
    </dgm:pt>
    <dgm:pt modelId="{F45DA868-9CE3-1348-BBC5-7FC69472D424}" type="sibTrans" cxnId="{3E3E2545-69A0-2746-A057-67E4D6BFB520}">
      <dgm:prSet/>
      <dgm:spPr/>
      <dgm:t>
        <a:bodyPr/>
        <a:lstStyle/>
        <a:p>
          <a:endParaRPr lang="en-US"/>
        </a:p>
      </dgm:t>
    </dgm:pt>
    <dgm:pt modelId="{2D836831-BC16-C54D-BC23-B334E3DDC63A}" type="pres">
      <dgm:prSet presAssocID="{1674F87C-0AA1-9C44-AB2D-798E77C4A705}" presName="Name0" presStyleCnt="0">
        <dgm:presLayoutVars>
          <dgm:dir/>
          <dgm:resizeHandles val="exact"/>
        </dgm:presLayoutVars>
      </dgm:prSet>
      <dgm:spPr/>
    </dgm:pt>
    <dgm:pt modelId="{FC630E5A-6449-714C-B5B3-7D244491B6B4}" type="pres">
      <dgm:prSet presAssocID="{6F3B2BC3-6CA9-6543-BA80-5D0318BE2B42}" presName="node" presStyleLbl="node1" presStyleIdx="0" presStyleCnt="5">
        <dgm:presLayoutVars>
          <dgm:bulletEnabled val="1"/>
        </dgm:presLayoutVars>
      </dgm:prSet>
      <dgm:spPr/>
    </dgm:pt>
    <dgm:pt modelId="{D9CF0085-2C9F-9549-88F7-D0A592B52AB6}" type="pres">
      <dgm:prSet presAssocID="{B8ED73C6-0410-4845-9BE6-E16F77B2C1CF}" presName="sibTrans" presStyleLbl="sibTrans2D1" presStyleIdx="0" presStyleCnt="4"/>
      <dgm:spPr/>
    </dgm:pt>
    <dgm:pt modelId="{3AFE1E77-80FD-B245-B3DB-BF52C7F41830}" type="pres">
      <dgm:prSet presAssocID="{B8ED73C6-0410-4845-9BE6-E16F77B2C1CF}" presName="connectorText" presStyleLbl="sibTrans2D1" presStyleIdx="0" presStyleCnt="4"/>
      <dgm:spPr/>
    </dgm:pt>
    <dgm:pt modelId="{8C38BB65-9EC0-8C49-A69D-86E7A026300A}" type="pres">
      <dgm:prSet presAssocID="{2E8215E0-EDA8-964C-BD15-564E393ED3FC}" presName="node" presStyleLbl="node1" presStyleIdx="1" presStyleCnt="5">
        <dgm:presLayoutVars>
          <dgm:bulletEnabled val="1"/>
        </dgm:presLayoutVars>
      </dgm:prSet>
      <dgm:spPr/>
    </dgm:pt>
    <dgm:pt modelId="{AC669DDF-9DAB-1341-B97D-D4234F2276BE}" type="pres">
      <dgm:prSet presAssocID="{9F7B76A9-BFB6-1A46-8A4C-F6035E85CF5D}" presName="sibTrans" presStyleLbl="sibTrans2D1" presStyleIdx="1" presStyleCnt="4"/>
      <dgm:spPr/>
    </dgm:pt>
    <dgm:pt modelId="{A3D09B15-AC2E-5543-88EE-0AC5885BBCEC}" type="pres">
      <dgm:prSet presAssocID="{9F7B76A9-BFB6-1A46-8A4C-F6035E85CF5D}" presName="connectorText" presStyleLbl="sibTrans2D1" presStyleIdx="1" presStyleCnt="4"/>
      <dgm:spPr/>
    </dgm:pt>
    <dgm:pt modelId="{1BEB8E13-4AC5-784D-B2A8-C0DE67A7237B}" type="pres">
      <dgm:prSet presAssocID="{AA67D70E-EDAD-C84C-9B41-FC3E9A5C9F6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7BCCB0-70BF-F24B-9AEC-D5C3F2C16CA5}" type="pres">
      <dgm:prSet presAssocID="{1E0F483B-D7A3-0849-9699-184E62F5AFF0}" presName="sibTrans" presStyleLbl="sibTrans2D1" presStyleIdx="2" presStyleCnt="4"/>
      <dgm:spPr/>
    </dgm:pt>
    <dgm:pt modelId="{6BD7A2AC-565E-9248-B543-C2672384C422}" type="pres">
      <dgm:prSet presAssocID="{1E0F483B-D7A3-0849-9699-184E62F5AFF0}" presName="connectorText" presStyleLbl="sibTrans2D1" presStyleIdx="2" presStyleCnt="4"/>
      <dgm:spPr/>
    </dgm:pt>
    <dgm:pt modelId="{6A1DCD9E-7AAA-B742-9942-6F1963F944F5}" type="pres">
      <dgm:prSet presAssocID="{3AB6B4BA-347D-AF4E-9677-D859A2FBE87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FBFAD2-221F-E341-BD57-55F6EDFC2D5A}" type="pres">
      <dgm:prSet presAssocID="{7936F78F-B450-F742-89F1-AAFEE8EA1872}" presName="sibTrans" presStyleLbl="sibTrans2D1" presStyleIdx="3" presStyleCnt="4"/>
      <dgm:spPr/>
    </dgm:pt>
    <dgm:pt modelId="{31D120E1-9DBE-DB41-A706-DEF96182CFD5}" type="pres">
      <dgm:prSet presAssocID="{7936F78F-B450-F742-89F1-AAFEE8EA1872}" presName="connectorText" presStyleLbl="sibTrans2D1" presStyleIdx="3" presStyleCnt="4"/>
      <dgm:spPr/>
    </dgm:pt>
    <dgm:pt modelId="{C621C626-33F9-0245-AA58-457A70F302BC}" type="pres">
      <dgm:prSet presAssocID="{8D07388D-4AA0-FF41-8CB9-104E2566F0A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69D84-079A-1B4F-ABE9-4E1B8067549E}" type="presOf" srcId="{B8ED73C6-0410-4845-9BE6-E16F77B2C1CF}" destId="{3AFE1E77-80FD-B245-B3DB-BF52C7F41830}" srcOrd="1" destOrd="0" presId="urn:microsoft.com/office/officeart/2005/8/layout/process1"/>
    <dgm:cxn modelId="{D1EA862E-B37B-224C-AF1A-A07858FE37F6}" type="presOf" srcId="{3AB6B4BA-347D-AF4E-9677-D859A2FBE870}" destId="{6A1DCD9E-7AAA-B742-9942-6F1963F944F5}" srcOrd="0" destOrd="0" presId="urn:microsoft.com/office/officeart/2005/8/layout/process1"/>
    <dgm:cxn modelId="{3E3E2545-69A0-2746-A057-67E4D6BFB520}" srcId="{1674F87C-0AA1-9C44-AB2D-798E77C4A705}" destId="{8D07388D-4AA0-FF41-8CB9-104E2566F0AF}" srcOrd="4" destOrd="0" parTransId="{291AA1DC-92AC-614A-9949-02D6D65E4BCD}" sibTransId="{F45DA868-9CE3-1348-BBC5-7FC69472D424}"/>
    <dgm:cxn modelId="{7713043D-5301-9E4D-89C0-756628A23A82}" type="presOf" srcId="{2E8215E0-EDA8-964C-BD15-564E393ED3FC}" destId="{8C38BB65-9EC0-8C49-A69D-86E7A026300A}" srcOrd="0" destOrd="0" presId="urn:microsoft.com/office/officeart/2005/8/layout/process1"/>
    <dgm:cxn modelId="{A929F517-04EE-2E49-89FA-B21D9A452646}" type="presOf" srcId="{1E0F483B-D7A3-0849-9699-184E62F5AFF0}" destId="{8B7BCCB0-70BF-F24B-9AEC-D5C3F2C16CA5}" srcOrd="0" destOrd="0" presId="urn:microsoft.com/office/officeart/2005/8/layout/process1"/>
    <dgm:cxn modelId="{AF60B548-D89D-7B41-9537-F362A1A7101A}" type="presOf" srcId="{1674F87C-0AA1-9C44-AB2D-798E77C4A705}" destId="{2D836831-BC16-C54D-BC23-B334E3DDC63A}" srcOrd="0" destOrd="0" presId="urn:microsoft.com/office/officeart/2005/8/layout/process1"/>
    <dgm:cxn modelId="{805E2226-F79B-9E4E-81F1-E74DE487597C}" type="presOf" srcId="{9F7B76A9-BFB6-1A46-8A4C-F6035E85CF5D}" destId="{A3D09B15-AC2E-5543-88EE-0AC5885BBCEC}" srcOrd="1" destOrd="0" presId="urn:microsoft.com/office/officeart/2005/8/layout/process1"/>
    <dgm:cxn modelId="{B009592F-DF7E-2E41-A2EA-C1CE201DBC76}" type="presOf" srcId="{1E0F483B-D7A3-0849-9699-184E62F5AFF0}" destId="{6BD7A2AC-565E-9248-B543-C2672384C422}" srcOrd="1" destOrd="0" presId="urn:microsoft.com/office/officeart/2005/8/layout/process1"/>
    <dgm:cxn modelId="{311E7A12-B606-0449-A79A-9AFC84BEA378}" type="presOf" srcId="{7936F78F-B450-F742-89F1-AAFEE8EA1872}" destId="{31D120E1-9DBE-DB41-A706-DEF96182CFD5}" srcOrd="1" destOrd="0" presId="urn:microsoft.com/office/officeart/2005/8/layout/process1"/>
    <dgm:cxn modelId="{D42D5D8A-35DB-474E-95C2-A3A61F87F725}" srcId="{1674F87C-0AA1-9C44-AB2D-798E77C4A705}" destId="{6F3B2BC3-6CA9-6543-BA80-5D0318BE2B42}" srcOrd="0" destOrd="0" parTransId="{4C47C3C9-3D23-4143-A981-9EC366547C3B}" sibTransId="{B8ED73C6-0410-4845-9BE6-E16F77B2C1CF}"/>
    <dgm:cxn modelId="{CFA7ACE4-5704-1F4C-A557-2F1F3F324A78}" type="presOf" srcId="{AA67D70E-EDAD-C84C-9B41-FC3E9A5C9F6A}" destId="{1BEB8E13-4AC5-784D-B2A8-C0DE67A7237B}" srcOrd="0" destOrd="0" presId="urn:microsoft.com/office/officeart/2005/8/layout/process1"/>
    <dgm:cxn modelId="{5D6684E0-3C42-554A-B0C8-F5A97DBD50EB}" srcId="{1674F87C-0AA1-9C44-AB2D-798E77C4A705}" destId="{AA67D70E-EDAD-C84C-9B41-FC3E9A5C9F6A}" srcOrd="2" destOrd="0" parTransId="{C5A280AD-1A4D-3E4D-98BC-302F9C0B5CB4}" sibTransId="{1E0F483B-D7A3-0849-9699-184E62F5AFF0}"/>
    <dgm:cxn modelId="{06EBD2A5-676A-AC41-A72D-BD7C0E8709E1}" srcId="{1674F87C-0AA1-9C44-AB2D-798E77C4A705}" destId="{3AB6B4BA-347D-AF4E-9677-D859A2FBE870}" srcOrd="3" destOrd="0" parTransId="{67579FC2-784E-0B48-99EB-53D8DD42D1D0}" sibTransId="{7936F78F-B450-F742-89F1-AAFEE8EA1872}"/>
    <dgm:cxn modelId="{8E09DAD6-3A7A-CB47-AB2D-64273C6876D5}" type="presOf" srcId="{9F7B76A9-BFB6-1A46-8A4C-F6035E85CF5D}" destId="{AC669DDF-9DAB-1341-B97D-D4234F2276BE}" srcOrd="0" destOrd="0" presId="urn:microsoft.com/office/officeart/2005/8/layout/process1"/>
    <dgm:cxn modelId="{22125F13-5635-3544-8FF4-78B1D601EF4C}" type="presOf" srcId="{B8ED73C6-0410-4845-9BE6-E16F77B2C1CF}" destId="{D9CF0085-2C9F-9549-88F7-D0A592B52AB6}" srcOrd="0" destOrd="0" presId="urn:microsoft.com/office/officeart/2005/8/layout/process1"/>
    <dgm:cxn modelId="{A4D7A652-46D3-B748-8F5E-0CE45DFAEEAA}" srcId="{1674F87C-0AA1-9C44-AB2D-798E77C4A705}" destId="{2E8215E0-EDA8-964C-BD15-564E393ED3FC}" srcOrd="1" destOrd="0" parTransId="{94501BDA-29B3-654C-BBEB-F136F540F88E}" sibTransId="{9F7B76A9-BFB6-1A46-8A4C-F6035E85CF5D}"/>
    <dgm:cxn modelId="{158661AD-E72E-F543-A289-42E450754EFF}" type="presOf" srcId="{7936F78F-B450-F742-89F1-AAFEE8EA1872}" destId="{61FBFAD2-221F-E341-BD57-55F6EDFC2D5A}" srcOrd="0" destOrd="0" presId="urn:microsoft.com/office/officeart/2005/8/layout/process1"/>
    <dgm:cxn modelId="{F7FBED68-9FEB-724B-96AA-9FB2D4E62CEA}" type="presOf" srcId="{8D07388D-4AA0-FF41-8CB9-104E2566F0AF}" destId="{C621C626-33F9-0245-AA58-457A70F302BC}" srcOrd="0" destOrd="0" presId="urn:microsoft.com/office/officeart/2005/8/layout/process1"/>
    <dgm:cxn modelId="{C4DD6E6B-FE4E-9248-8CA8-870E1D781252}" type="presOf" srcId="{6F3B2BC3-6CA9-6543-BA80-5D0318BE2B42}" destId="{FC630E5A-6449-714C-B5B3-7D244491B6B4}" srcOrd="0" destOrd="0" presId="urn:microsoft.com/office/officeart/2005/8/layout/process1"/>
    <dgm:cxn modelId="{7839FE7F-EFFC-FE4D-A5A4-E0CFFF5D3E9F}" type="presParOf" srcId="{2D836831-BC16-C54D-BC23-B334E3DDC63A}" destId="{FC630E5A-6449-714C-B5B3-7D244491B6B4}" srcOrd="0" destOrd="0" presId="urn:microsoft.com/office/officeart/2005/8/layout/process1"/>
    <dgm:cxn modelId="{C6C857EC-E3AC-F74B-95B7-E092783834D4}" type="presParOf" srcId="{2D836831-BC16-C54D-BC23-B334E3DDC63A}" destId="{D9CF0085-2C9F-9549-88F7-D0A592B52AB6}" srcOrd="1" destOrd="0" presId="urn:microsoft.com/office/officeart/2005/8/layout/process1"/>
    <dgm:cxn modelId="{17A32A85-C654-0348-9B31-7274BB4979F9}" type="presParOf" srcId="{D9CF0085-2C9F-9549-88F7-D0A592B52AB6}" destId="{3AFE1E77-80FD-B245-B3DB-BF52C7F41830}" srcOrd="0" destOrd="0" presId="urn:microsoft.com/office/officeart/2005/8/layout/process1"/>
    <dgm:cxn modelId="{1DE2319A-AE9F-8341-8D3D-6F0E7F2E6E03}" type="presParOf" srcId="{2D836831-BC16-C54D-BC23-B334E3DDC63A}" destId="{8C38BB65-9EC0-8C49-A69D-86E7A026300A}" srcOrd="2" destOrd="0" presId="urn:microsoft.com/office/officeart/2005/8/layout/process1"/>
    <dgm:cxn modelId="{D388BD72-A66D-EB44-9E6E-2EF0DC015121}" type="presParOf" srcId="{2D836831-BC16-C54D-BC23-B334E3DDC63A}" destId="{AC669DDF-9DAB-1341-B97D-D4234F2276BE}" srcOrd="3" destOrd="0" presId="urn:microsoft.com/office/officeart/2005/8/layout/process1"/>
    <dgm:cxn modelId="{1CF2A1BF-597C-5F42-ACBD-BA6A284F3A69}" type="presParOf" srcId="{AC669DDF-9DAB-1341-B97D-D4234F2276BE}" destId="{A3D09B15-AC2E-5543-88EE-0AC5885BBCEC}" srcOrd="0" destOrd="0" presId="urn:microsoft.com/office/officeart/2005/8/layout/process1"/>
    <dgm:cxn modelId="{38380433-C320-7E4A-94C5-F6861BA776B1}" type="presParOf" srcId="{2D836831-BC16-C54D-BC23-B334E3DDC63A}" destId="{1BEB8E13-4AC5-784D-B2A8-C0DE67A7237B}" srcOrd="4" destOrd="0" presId="urn:microsoft.com/office/officeart/2005/8/layout/process1"/>
    <dgm:cxn modelId="{D358941D-5D6E-394E-B8E2-8419050C35B4}" type="presParOf" srcId="{2D836831-BC16-C54D-BC23-B334E3DDC63A}" destId="{8B7BCCB0-70BF-F24B-9AEC-D5C3F2C16CA5}" srcOrd="5" destOrd="0" presId="urn:microsoft.com/office/officeart/2005/8/layout/process1"/>
    <dgm:cxn modelId="{F8134835-B282-0242-9A9B-1A1F4A0F7CC5}" type="presParOf" srcId="{8B7BCCB0-70BF-F24B-9AEC-D5C3F2C16CA5}" destId="{6BD7A2AC-565E-9248-B543-C2672384C422}" srcOrd="0" destOrd="0" presId="urn:microsoft.com/office/officeart/2005/8/layout/process1"/>
    <dgm:cxn modelId="{788A8C35-A539-A542-8862-0D3CB1112651}" type="presParOf" srcId="{2D836831-BC16-C54D-BC23-B334E3DDC63A}" destId="{6A1DCD9E-7AAA-B742-9942-6F1963F944F5}" srcOrd="6" destOrd="0" presId="urn:microsoft.com/office/officeart/2005/8/layout/process1"/>
    <dgm:cxn modelId="{AC0027AC-BD50-6A4A-BCCD-354AE4E60DB7}" type="presParOf" srcId="{2D836831-BC16-C54D-BC23-B334E3DDC63A}" destId="{61FBFAD2-221F-E341-BD57-55F6EDFC2D5A}" srcOrd="7" destOrd="0" presId="urn:microsoft.com/office/officeart/2005/8/layout/process1"/>
    <dgm:cxn modelId="{ADE5E825-93DC-D646-A709-E4E6A6936A94}" type="presParOf" srcId="{61FBFAD2-221F-E341-BD57-55F6EDFC2D5A}" destId="{31D120E1-9DBE-DB41-A706-DEF96182CFD5}" srcOrd="0" destOrd="0" presId="urn:microsoft.com/office/officeart/2005/8/layout/process1"/>
    <dgm:cxn modelId="{AE53D2D0-D2C1-864E-8D97-42795B841FC6}" type="presParOf" srcId="{2D836831-BC16-C54D-BC23-B334E3DDC63A}" destId="{C621C626-33F9-0245-AA58-457A70F302B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630E5A-6449-714C-B5B3-7D244491B6B4}">
      <dsp:nvSpPr>
        <dsp:cNvPr id="0" name=""/>
        <dsp:cNvSpPr/>
      </dsp:nvSpPr>
      <dsp:spPr>
        <a:xfrm>
          <a:off x="3475" y="153777"/>
          <a:ext cx="1519406" cy="9116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Membrane</a:t>
          </a:r>
          <a:endParaRPr lang="en-US" sz="2200" kern="1200" dirty="0"/>
        </a:p>
      </dsp:txBody>
      <dsp:txXfrm>
        <a:off x="3475" y="153777"/>
        <a:ext cx="1519406" cy="911644"/>
      </dsp:txXfrm>
    </dsp:sp>
    <dsp:sp modelId="{D9CF0085-2C9F-9549-88F7-D0A592B52AB6}">
      <dsp:nvSpPr>
        <dsp:cNvPr id="0" name=""/>
        <dsp:cNvSpPr/>
      </dsp:nvSpPr>
      <dsp:spPr>
        <a:xfrm>
          <a:off x="1674822" y="421193"/>
          <a:ext cx="322114" cy="37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74822" y="421193"/>
        <a:ext cx="322114" cy="376812"/>
      </dsp:txXfrm>
    </dsp:sp>
    <dsp:sp modelId="{8C38BB65-9EC0-8C49-A69D-86E7A026300A}">
      <dsp:nvSpPr>
        <dsp:cNvPr id="0" name=""/>
        <dsp:cNvSpPr/>
      </dsp:nvSpPr>
      <dsp:spPr>
        <a:xfrm>
          <a:off x="2130644" y="153777"/>
          <a:ext cx="1519406" cy="9116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Voronoi</a:t>
          </a:r>
          <a:r>
            <a:rPr lang="en-US" sz="2200" kern="1200" dirty="0" smtClean="0"/>
            <a:t> Region</a:t>
          </a:r>
          <a:endParaRPr lang="en-US" sz="2200" kern="1200" dirty="0"/>
        </a:p>
      </dsp:txBody>
      <dsp:txXfrm>
        <a:off x="2130644" y="153777"/>
        <a:ext cx="1519406" cy="911644"/>
      </dsp:txXfrm>
    </dsp:sp>
    <dsp:sp modelId="{AC669DDF-9DAB-1341-B97D-D4234F2276BE}">
      <dsp:nvSpPr>
        <dsp:cNvPr id="0" name=""/>
        <dsp:cNvSpPr/>
      </dsp:nvSpPr>
      <dsp:spPr>
        <a:xfrm>
          <a:off x="3801992" y="421193"/>
          <a:ext cx="322114" cy="37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801992" y="421193"/>
        <a:ext cx="322114" cy="376812"/>
      </dsp:txXfrm>
    </dsp:sp>
    <dsp:sp modelId="{1BEB8E13-4AC5-784D-B2A8-C0DE67A7237B}">
      <dsp:nvSpPr>
        <dsp:cNvPr id="0" name=""/>
        <dsp:cNvSpPr/>
      </dsp:nvSpPr>
      <dsp:spPr>
        <a:xfrm>
          <a:off x="4257814" y="153777"/>
          <a:ext cx="1519406" cy="9116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Voronoi</a:t>
          </a:r>
          <a:r>
            <a:rPr lang="en-US" sz="2200" kern="1200" dirty="0" smtClean="0"/>
            <a:t> Site</a:t>
          </a:r>
          <a:endParaRPr lang="en-US" sz="2200" kern="1200" dirty="0"/>
        </a:p>
      </dsp:txBody>
      <dsp:txXfrm>
        <a:off x="4257814" y="153777"/>
        <a:ext cx="1519406" cy="911644"/>
      </dsp:txXfrm>
    </dsp:sp>
    <dsp:sp modelId="{8B7BCCB0-70BF-F24B-9AEC-D5C3F2C16CA5}">
      <dsp:nvSpPr>
        <dsp:cNvPr id="0" name=""/>
        <dsp:cNvSpPr/>
      </dsp:nvSpPr>
      <dsp:spPr>
        <a:xfrm>
          <a:off x="5929161" y="421193"/>
          <a:ext cx="322114" cy="3768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929161" y="421193"/>
        <a:ext cx="322114" cy="376812"/>
      </dsp:txXfrm>
    </dsp:sp>
    <dsp:sp modelId="{6A1DCD9E-7AAA-B742-9942-6F1963F944F5}">
      <dsp:nvSpPr>
        <dsp:cNvPr id="0" name=""/>
        <dsp:cNvSpPr/>
      </dsp:nvSpPr>
      <dsp:spPr>
        <a:xfrm>
          <a:off x="6384983" y="153777"/>
          <a:ext cx="1519406" cy="9116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Nuclei</a:t>
          </a:r>
          <a:endParaRPr lang="en-US" sz="2200" kern="1200" dirty="0"/>
        </a:p>
      </dsp:txBody>
      <dsp:txXfrm>
        <a:off x="6384983" y="153777"/>
        <a:ext cx="1519406" cy="91164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C630E5A-6449-714C-B5B3-7D244491B6B4}">
      <dsp:nvSpPr>
        <dsp:cNvPr id="0" name=""/>
        <dsp:cNvSpPr/>
      </dsp:nvSpPr>
      <dsp:spPr>
        <a:xfrm>
          <a:off x="4026" y="308843"/>
          <a:ext cx="1248253" cy="889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Membrane</a:t>
          </a:r>
          <a:endParaRPr lang="en-US" sz="1500" kern="1200" dirty="0"/>
        </a:p>
      </dsp:txBody>
      <dsp:txXfrm>
        <a:off x="4026" y="308843"/>
        <a:ext cx="1248253" cy="889380"/>
      </dsp:txXfrm>
    </dsp:sp>
    <dsp:sp modelId="{D9CF0085-2C9F-9549-88F7-D0A592B52AB6}">
      <dsp:nvSpPr>
        <dsp:cNvPr id="0" name=""/>
        <dsp:cNvSpPr/>
      </dsp:nvSpPr>
      <dsp:spPr>
        <a:xfrm>
          <a:off x="1377105" y="598750"/>
          <a:ext cx="264629" cy="3095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77105" y="598750"/>
        <a:ext cx="264629" cy="309566"/>
      </dsp:txXfrm>
    </dsp:sp>
    <dsp:sp modelId="{8C38BB65-9EC0-8C49-A69D-86E7A026300A}">
      <dsp:nvSpPr>
        <dsp:cNvPr id="0" name=""/>
        <dsp:cNvSpPr/>
      </dsp:nvSpPr>
      <dsp:spPr>
        <a:xfrm>
          <a:off x="1751581" y="308843"/>
          <a:ext cx="1248253" cy="889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Distance map</a:t>
          </a:r>
          <a:endParaRPr lang="en-US" sz="1500" kern="1200" dirty="0"/>
        </a:p>
      </dsp:txBody>
      <dsp:txXfrm>
        <a:off x="1751581" y="308843"/>
        <a:ext cx="1248253" cy="889380"/>
      </dsp:txXfrm>
    </dsp:sp>
    <dsp:sp modelId="{AC669DDF-9DAB-1341-B97D-D4234F2276BE}">
      <dsp:nvSpPr>
        <dsp:cNvPr id="0" name=""/>
        <dsp:cNvSpPr/>
      </dsp:nvSpPr>
      <dsp:spPr>
        <a:xfrm>
          <a:off x="3124660" y="598750"/>
          <a:ext cx="264629" cy="3095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124660" y="598750"/>
        <a:ext cx="264629" cy="309566"/>
      </dsp:txXfrm>
    </dsp:sp>
    <dsp:sp modelId="{1BEB8E13-4AC5-784D-B2A8-C0DE67A7237B}">
      <dsp:nvSpPr>
        <dsp:cNvPr id="0" name=""/>
        <dsp:cNvSpPr/>
      </dsp:nvSpPr>
      <dsp:spPr>
        <a:xfrm>
          <a:off x="3499136" y="308843"/>
          <a:ext cx="1248253" cy="889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 approximate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Voronoi</a:t>
          </a:r>
          <a:r>
            <a:rPr lang="en-US" sz="1500" kern="1200" dirty="0" smtClean="0"/>
            <a:t> Region</a:t>
          </a:r>
          <a:endParaRPr lang="en-US" sz="1500" kern="1200" dirty="0"/>
        </a:p>
      </dsp:txBody>
      <dsp:txXfrm>
        <a:off x="3499136" y="308843"/>
        <a:ext cx="1248253" cy="889380"/>
      </dsp:txXfrm>
    </dsp:sp>
    <dsp:sp modelId="{8B7BCCB0-70BF-F24B-9AEC-D5C3F2C16CA5}">
      <dsp:nvSpPr>
        <dsp:cNvPr id="0" name=""/>
        <dsp:cNvSpPr/>
      </dsp:nvSpPr>
      <dsp:spPr>
        <a:xfrm>
          <a:off x="4872215" y="598750"/>
          <a:ext cx="264629" cy="3095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872215" y="598750"/>
        <a:ext cx="264629" cy="309566"/>
      </dsp:txXfrm>
    </dsp:sp>
    <dsp:sp modelId="{6A1DCD9E-7AAA-B742-9942-6F1963F944F5}">
      <dsp:nvSpPr>
        <dsp:cNvPr id="0" name=""/>
        <dsp:cNvSpPr/>
      </dsp:nvSpPr>
      <dsp:spPr>
        <a:xfrm>
          <a:off x="5246691" y="308843"/>
          <a:ext cx="1248253" cy="889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Centroid</a:t>
          </a:r>
          <a:endParaRPr lang="en-US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(approximate </a:t>
          </a:r>
          <a:r>
            <a:rPr lang="en-US" sz="1500" kern="1200" dirty="0" err="1" smtClean="0"/>
            <a:t>Voronoi</a:t>
          </a:r>
          <a:r>
            <a:rPr lang="en-US" sz="1500" kern="1200" dirty="0" smtClean="0"/>
            <a:t> site)</a:t>
          </a:r>
        </a:p>
      </dsp:txBody>
      <dsp:txXfrm>
        <a:off x="5246691" y="308843"/>
        <a:ext cx="1248253" cy="889380"/>
      </dsp:txXfrm>
    </dsp:sp>
    <dsp:sp modelId="{61FBFAD2-221F-E341-BD57-55F6EDFC2D5A}">
      <dsp:nvSpPr>
        <dsp:cNvPr id="0" name=""/>
        <dsp:cNvSpPr/>
      </dsp:nvSpPr>
      <dsp:spPr>
        <a:xfrm>
          <a:off x="6619769" y="598750"/>
          <a:ext cx="264629" cy="30956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619769" y="598750"/>
        <a:ext cx="264629" cy="309566"/>
      </dsp:txXfrm>
    </dsp:sp>
    <dsp:sp modelId="{C621C626-33F9-0245-AA58-457A70F302BC}">
      <dsp:nvSpPr>
        <dsp:cNvPr id="0" name=""/>
        <dsp:cNvSpPr/>
      </dsp:nvSpPr>
      <dsp:spPr>
        <a:xfrm>
          <a:off x="6994245" y="308843"/>
          <a:ext cx="1248253" cy="88938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Nuclei</a:t>
          </a:r>
        </a:p>
      </dsp:txBody>
      <dsp:txXfrm>
        <a:off x="6994245" y="308843"/>
        <a:ext cx="1248253" cy="889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7957-488D-C840-9E5F-559AB81672F8}" type="datetimeFigureOut">
              <a:rPr lang="en-US" smtClean="0"/>
              <a:pPr/>
              <a:t>9/28/10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CFDB7-5C32-4448-AAA4-7563CDB85E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C79FA-63BA-CC41-89ED-44BA30961C68}" type="datetimeFigureOut">
              <a:rPr lang="en-US" smtClean="0"/>
              <a:pPr/>
              <a:t>9/28/10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45092-F068-884F-9247-6FA20BB03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Title for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Captions</a:t>
            </a:r>
          </a:p>
          <a:p>
            <a:endParaRPr lang="en-US" dirty="0" smtClean="0"/>
          </a:p>
          <a:p>
            <a:r>
              <a:rPr lang="en-US" dirty="0" smtClean="0"/>
              <a:t>Show three or crop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Challenges/ goals</a:t>
            </a:r>
          </a:p>
          <a:p>
            <a:endParaRPr lang="en-US" dirty="0" smtClean="0"/>
          </a:p>
          <a:p>
            <a:r>
              <a:rPr lang="en-US" dirty="0" smtClean="0"/>
              <a:t>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french</a:t>
            </a:r>
            <a:r>
              <a:rPr lang="en-US" baseline="0" dirty="0" smtClean="0"/>
              <a:t> spacing</a:t>
            </a:r>
          </a:p>
          <a:p>
            <a:r>
              <a:rPr lang="en-US" baseline="0" dirty="0" smtClean="0"/>
              <a:t>No column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instead of capital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Ultimate goal is membrane segmentation BUT need nuclei detection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Membrane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is the goal </a:t>
            </a:r>
          </a:p>
          <a:p>
            <a:r>
              <a:rPr lang="en-US" baseline="0" dirty="0" smtClean="0"/>
              <a:t>-challenge </a:t>
            </a:r>
          </a:p>
          <a:p>
            <a:r>
              <a:rPr lang="en-US" baseline="0" dirty="0" smtClean="0"/>
              <a:t>-solution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Challenges/ goals</a:t>
            </a:r>
          </a:p>
          <a:p>
            <a:endParaRPr lang="en-US" dirty="0" smtClean="0"/>
          </a:p>
          <a:p>
            <a:r>
              <a:rPr lang="en-US" dirty="0" smtClean="0"/>
              <a:t>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french</a:t>
            </a:r>
            <a:r>
              <a:rPr lang="en-US" baseline="0" dirty="0" smtClean="0"/>
              <a:t> spacing</a:t>
            </a:r>
          </a:p>
          <a:p>
            <a:r>
              <a:rPr lang="en-US" baseline="0" dirty="0" smtClean="0"/>
              <a:t>No column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instead of capital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Ultimate goal is membrane segmentation BUT need nuclei detection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Membrane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is the goal </a:t>
            </a:r>
          </a:p>
          <a:p>
            <a:r>
              <a:rPr lang="en-US" baseline="0" dirty="0" smtClean="0"/>
              <a:t>-challenge </a:t>
            </a:r>
          </a:p>
          <a:p>
            <a:r>
              <a:rPr lang="en-US" baseline="0" dirty="0" smtClean="0"/>
              <a:t>-solution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Challenges/ goals</a:t>
            </a:r>
          </a:p>
          <a:p>
            <a:endParaRPr lang="en-US" dirty="0" smtClean="0"/>
          </a:p>
          <a:p>
            <a:r>
              <a:rPr lang="en-US" dirty="0" smtClean="0"/>
              <a:t>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french</a:t>
            </a:r>
            <a:r>
              <a:rPr lang="en-US" baseline="0" dirty="0" smtClean="0"/>
              <a:t> spacing</a:t>
            </a:r>
          </a:p>
          <a:p>
            <a:r>
              <a:rPr lang="en-US" baseline="0" dirty="0" smtClean="0"/>
              <a:t>No column in the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 instead of capital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Ultimate goal is membrane segmentation BUT need nuclei detection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Membrane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is the goal </a:t>
            </a:r>
          </a:p>
          <a:p>
            <a:r>
              <a:rPr lang="en-US" baseline="0" dirty="0" smtClean="0"/>
              <a:t>-challenge </a:t>
            </a:r>
          </a:p>
          <a:p>
            <a:r>
              <a:rPr lang="en-US" baseline="0" dirty="0" smtClean="0"/>
              <a:t>-solution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tile :</a:t>
            </a:r>
          </a:p>
          <a:p>
            <a:r>
              <a:rPr lang="en-US" dirty="0" smtClean="0"/>
              <a:t>More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tile :</a:t>
            </a:r>
          </a:p>
          <a:p>
            <a:r>
              <a:rPr lang="en-US" dirty="0" smtClean="0"/>
              <a:t>More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tile :</a:t>
            </a:r>
          </a:p>
          <a:p>
            <a:r>
              <a:rPr lang="en-US" dirty="0" smtClean="0"/>
              <a:t>More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general</a:t>
            </a:r>
            <a:r>
              <a:rPr lang="en-US" baseline="0" dirty="0" smtClean="0"/>
              <a:t> 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what the </a:t>
            </a:r>
            <a:r>
              <a:rPr lang="en-US" dirty="0" err="1" smtClean="0"/>
              <a:t>melab</a:t>
            </a:r>
            <a:r>
              <a:rPr lang="en-US" baseline="0" dirty="0" smtClean="0"/>
              <a:t> studies, and how</a:t>
            </a:r>
          </a:p>
          <a:p>
            <a:r>
              <a:rPr lang="en-US" baseline="0" dirty="0" smtClean="0"/>
              <a:t>State of the art nuclei detection : 3 representative articles</a:t>
            </a:r>
          </a:p>
          <a:p>
            <a:r>
              <a:rPr lang="en-US" baseline="0" dirty="0" smtClean="0"/>
              <a:t>Proposal (quick overview of the method)</a:t>
            </a:r>
          </a:p>
          <a:p>
            <a:r>
              <a:rPr lang="en-US" baseline="0" dirty="0" smtClean="0"/>
              <a:t>Result against 2 </a:t>
            </a:r>
            <a:r>
              <a:rPr lang="en-US" baseline="0" dirty="0" err="1" smtClean="0"/>
              <a:t>algo</a:t>
            </a:r>
            <a:endParaRPr lang="en-US" baseline="0" dirty="0" smtClean="0"/>
          </a:p>
          <a:p>
            <a:r>
              <a:rPr lang="en-US" baseline="0" dirty="0" smtClean="0"/>
              <a:t>Conclude about everything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 datasets :</a:t>
            </a:r>
          </a:p>
          <a:p>
            <a:pPr lvl="1"/>
            <a:r>
              <a:rPr lang="en-US" dirty="0" smtClean="0"/>
              <a:t>Synthetic:</a:t>
            </a:r>
          </a:p>
          <a:p>
            <a:pPr lvl="2"/>
            <a:r>
              <a:rPr lang="en-US" dirty="0" smtClean="0"/>
              <a:t>10 datasets containing 100 to 1000 Nuclei</a:t>
            </a:r>
          </a:p>
          <a:p>
            <a:pPr lvl="2"/>
            <a:r>
              <a:rPr lang="en-US" dirty="0" smtClean="0"/>
              <a:t>Simulates :</a:t>
            </a:r>
          </a:p>
          <a:p>
            <a:pPr lvl="3"/>
            <a:r>
              <a:rPr lang="en-US" dirty="0" smtClean="0"/>
              <a:t>Noise,</a:t>
            </a:r>
          </a:p>
          <a:p>
            <a:pPr lvl="3"/>
            <a:r>
              <a:rPr lang="en-US" dirty="0" smtClean="0"/>
              <a:t>Point spread function &amp; anisotropy.</a:t>
            </a:r>
          </a:p>
          <a:p>
            <a:pPr lvl="2"/>
            <a:r>
              <a:rPr lang="en-US" dirty="0" smtClean="0"/>
              <a:t>Does not include:</a:t>
            </a:r>
          </a:p>
          <a:p>
            <a:pPr lvl="3"/>
            <a:r>
              <a:rPr lang="en-US" dirty="0" smtClean="0"/>
              <a:t>Intensity </a:t>
            </a:r>
            <a:r>
              <a:rPr lang="en-US" dirty="0" err="1" smtClean="0"/>
              <a:t>inhomogeneity</a:t>
            </a:r>
            <a:r>
              <a:rPr lang="en-US" dirty="0" smtClean="0"/>
              <a:t> &amp; lack of information,</a:t>
            </a:r>
          </a:p>
          <a:p>
            <a:pPr lvl="3"/>
            <a:r>
              <a:rPr lang="en-US" dirty="0" smtClean="0"/>
              <a:t>Overlapping nuclei.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Real:</a:t>
            </a:r>
          </a:p>
          <a:p>
            <a:pPr lvl="2"/>
            <a:r>
              <a:rPr lang="en-US" dirty="0" smtClean="0"/>
              <a:t>A region containing 141 nuclei was manually segmented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Delete column with same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tile :</a:t>
            </a:r>
          </a:p>
          <a:p>
            <a:r>
              <a:rPr lang="en-US" dirty="0" smtClean="0"/>
              <a:t>More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Zebrafish</a:t>
            </a:r>
            <a:r>
              <a:rPr lang="en-US" dirty="0" smtClean="0"/>
              <a:t>… thanks to </a:t>
            </a:r>
            <a:r>
              <a:rPr lang="en-US" dirty="0" err="1" smtClean="0"/>
              <a:t>google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Zebrafish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system (transparent)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Zebrafish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 system (transparent)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biology through</a:t>
            </a:r>
            <a:r>
              <a:rPr lang="en-US" baseline="0" dirty="0" smtClean="0"/>
              <a:t> observation</a:t>
            </a:r>
          </a:p>
          <a:p>
            <a:r>
              <a:rPr lang="en-US" baseline="0" dirty="0" smtClean="0"/>
              <a:t>Questions instead </a:t>
            </a:r>
          </a:p>
          <a:p>
            <a:r>
              <a:rPr lang="en-US" baseline="0" dirty="0" smtClean="0"/>
              <a:t>Sean pres on the Wiki for THAT.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sentence not connected to the last one</a:t>
            </a:r>
          </a:p>
          <a:p>
            <a:r>
              <a:rPr lang="en-US" baseline="0" dirty="0" smtClean="0"/>
              <a:t>Developmental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…. Take of those …. No </a:t>
            </a:r>
            <a:r>
              <a:rPr lang="en-US" baseline="0" dirty="0" err="1" smtClean="0"/>
              <a:t>ponctuation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Movie from someone </a:t>
            </a:r>
            <a:r>
              <a:rPr lang="en-US" baseline="0" dirty="0" err="1" smtClean="0"/>
              <a:t>whowing</a:t>
            </a:r>
            <a:r>
              <a:rPr lang="en-US" baseline="0" dirty="0" smtClean="0"/>
              <a:t> nuclear membrane protein expression.</a:t>
            </a:r>
          </a:p>
          <a:p>
            <a:r>
              <a:rPr lang="en-US" baseline="0" dirty="0" smtClean="0"/>
              <a:t>In order to reach </a:t>
            </a:r>
            <a:r>
              <a:rPr lang="en-US" baseline="0" dirty="0" err="1" smtClean="0"/>
              <a:t>lt</a:t>
            </a:r>
            <a:r>
              <a:rPr lang="en-US" baseline="0" dirty="0" smtClean="0"/>
              <a:t> goal lineage analysis of various cell types</a:t>
            </a:r>
          </a:p>
          <a:p>
            <a:r>
              <a:rPr lang="en-US" baseline="0" dirty="0" smtClean="0"/>
              <a:t>Expression analysis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Fondamental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functionnal/structureunits</a:t>
            </a:r>
            <a:r>
              <a:rPr lang="en-US" baseline="0" dirty="0" smtClean="0"/>
              <a:t> : cells</a:t>
            </a:r>
          </a:p>
          <a:p>
            <a:r>
              <a:rPr lang="en-US" baseline="0" dirty="0" smtClean="0"/>
              <a:t>Huge amount of cell</a:t>
            </a:r>
          </a:p>
          <a:p>
            <a:r>
              <a:rPr lang="en-US" baseline="0" dirty="0" smtClean="0"/>
              <a:t>Find </a:t>
            </a:r>
            <a:r>
              <a:rPr lang="en-US" baseline="0" dirty="0" err="1" smtClean="0"/>
              <a:t>sth</a:t>
            </a:r>
            <a:r>
              <a:rPr lang="en-US" baseline="0" dirty="0" smtClean="0"/>
              <a:t> automatic to detect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Contrast !!!!</a:t>
            </a:r>
          </a:p>
          <a:p>
            <a:r>
              <a:rPr lang="en-US" dirty="0" smtClean="0"/>
              <a:t>Mean message in each slide :</a:t>
            </a:r>
          </a:p>
          <a:p>
            <a:r>
              <a:rPr lang="en-US" dirty="0" smtClean="0"/>
              <a:t>Imaging</a:t>
            </a:r>
            <a:r>
              <a:rPr lang="en-US" baseline="0" dirty="0" smtClean="0"/>
              <a:t> protocol</a:t>
            </a:r>
          </a:p>
          <a:p>
            <a:r>
              <a:rPr lang="en-US" baseline="0" dirty="0" smtClean="0"/>
              <a:t>(arrow)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 biology through</a:t>
            </a:r>
            <a:r>
              <a:rPr lang="en-US" baseline="0" dirty="0" smtClean="0"/>
              <a:t> observation</a:t>
            </a:r>
          </a:p>
          <a:p>
            <a:r>
              <a:rPr lang="en-US" baseline="0" dirty="0" smtClean="0"/>
              <a:t>Questions instead </a:t>
            </a:r>
          </a:p>
          <a:p>
            <a:r>
              <a:rPr lang="en-US" baseline="0" dirty="0" smtClean="0"/>
              <a:t>Sean pres on the Wiki for THAT.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sentence not connected to the last one</a:t>
            </a:r>
          </a:p>
          <a:p>
            <a:r>
              <a:rPr lang="en-US" baseline="0" dirty="0" smtClean="0"/>
              <a:t>Developmental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…. Take of those …. No </a:t>
            </a:r>
            <a:r>
              <a:rPr lang="en-US" baseline="0" dirty="0" err="1" smtClean="0"/>
              <a:t>ponctuation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Movie from someone </a:t>
            </a:r>
            <a:r>
              <a:rPr lang="en-US" baseline="0" dirty="0" err="1" smtClean="0"/>
              <a:t>whowing</a:t>
            </a:r>
            <a:r>
              <a:rPr lang="en-US" baseline="0" dirty="0" smtClean="0"/>
              <a:t> nuclear membrane protein expression.</a:t>
            </a:r>
          </a:p>
          <a:p>
            <a:r>
              <a:rPr lang="en-US" baseline="0" dirty="0" smtClean="0"/>
              <a:t>In order to reach </a:t>
            </a:r>
            <a:r>
              <a:rPr lang="en-US" baseline="0" dirty="0" err="1" smtClean="0"/>
              <a:t>lt</a:t>
            </a:r>
            <a:r>
              <a:rPr lang="en-US" baseline="0" dirty="0" smtClean="0"/>
              <a:t> goal lineage analysis of various cell types</a:t>
            </a:r>
          </a:p>
          <a:p>
            <a:r>
              <a:rPr lang="en-US" baseline="0" dirty="0" smtClean="0"/>
              <a:t>Expression analysis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Fondamental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functionnal/structureunits</a:t>
            </a:r>
            <a:r>
              <a:rPr lang="en-US" baseline="0" dirty="0" smtClean="0"/>
              <a:t> : cells</a:t>
            </a:r>
          </a:p>
          <a:p>
            <a:r>
              <a:rPr lang="en-US" baseline="0" dirty="0" smtClean="0"/>
              <a:t>Huge amount of cell</a:t>
            </a:r>
          </a:p>
          <a:p>
            <a:r>
              <a:rPr lang="en-US" baseline="0" dirty="0" smtClean="0"/>
              <a:t>Find </a:t>
            </a:r>
            <a:r>
              <a:rPr lang="en-US" baseline="0" dirty="0" err="1" smtClean="0"/>
              <a:t>sth</a:t>
            </a:r>
            <a:r>
              <a:rPr lang="en-US" baseline="0" dirty="0" smtClean="0"/>
              <a:t> automatic to detect cells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Black background</a:t>
            </a:r>
          </a:p>
          <a:p>
            <a:endParaRPr lang="en-US" dirty="0" smtClean="0"/>
          </a:p>
          <a:p>
            <a:r>
              <a:rPr lang="en-US" dirty="0" smtClean="0"/>
              <a:t>Captions (</a:t>
            </a:r>
            <a:r>
              <a:rPr lang="en-US" dirty="0" err="1" smtClean="0"/>
              <a:t>xy</a:t>
            </a:r>
            <a:r>
              <a:rPr lang="en-US" dirty="0" smtClean="0"/>
              <a:t>, </a:t>
            </a:r>
            <a:r>
              <a:rPr lang="en-US" dirty="0" err="1" smtClean="0"/>
              <a:t>xz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8656-5075-4646-A199-BAA26FFFEF11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5DCB-1386-DF4F-9AFD-7749312F2EFE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1E5B-DE4D-6642-B3BA-7D30E5496836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F759-6AEA-1145-AAFA-855CAA711337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42B2-3F00-4140-8A46-3484A894390D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4F89-DE67-6C4C-B824-E490C8028AA7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94E8-1DAC-FE40-968B-8F25060C0B32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4F1-A2B6-F543-890F-7E95A094B251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D99F7-FCA0-6649-8BFC-DEE40AE1AE9F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E959-B9ED-DB4F-A04C-309216A00FEB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A016-C32A-D846-A21A-8FCD04DA68F7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7F12-78CC-2248-A389-72BF0C3CB41D}" type="datetime1">
              <a:rPr lang="en-US" smtClean="0"/>
              <a:pPr/>
              <a:t>9/28/10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df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df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new method for nuclei detection in 2-photon/</a:t>
            </a:r>
            <a:r>
              <a:rPr lang="en-US" dirty="0" smtClean="0"/>
              <a:t>confocal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Antonin Perrot-Audet</a:t>
            </a:r>
          </a:p>
          <a:p>
            <a:r>
              <a:rPr lang="en-US" dirty="0" smtClean="0"/>
              <a:t>5GE INSA Lyon,</a:t>
            </a:r>
          </a:p>
          <a:p>
            <a:r>
              <a:rPr lang="en-US" dirty="0" smtClean="0"/>
              <a:t>TDSI, master GEGP 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 l="14640"/>
          <a:stretch>
            <a:fillRect/>
          </a:stretch>
        </p:blipFill>
        <p:spPr bwMode="auto">
          <a:xfrm>
            <a:off x="677689" y="362824"/>
            <a:ext cx="7805416" cy="8763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5608244"/>
            <a:ext cx="2076450" cy="11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datasets :</a:t>
            </a:r>
          </a:p>
          <a:p>
            <a:pPr lvl="2"/>
            <a:r>
              <a:rPr lang="en-US" dirty="0" smtClean="0"/>
              <a:t>1024x1024x70x700x2+ </a:t>
            </a:r>
            <a:r>
              <a:rPr lang="en-US" dirty="0" smtClean="0"/>
              <a:t>(X</a:t>
            </a:r>
            <a:r>
              <a:rPr lang="en-US" dirty="0" smtClean="0"/>
              <a:t>, </a:t>
            </a:r>
            <a:r>
              <a:rPr lang="en-US" dirty="0" smtClean="0"/>
              <a:t>Y, Z, T, Lambda)</a:t>
            </a:r>
            <a:endParaRPr lang="en-US" dirty="0" smtClean="0"/>
          </a:p>
          <a:p>
            <a:pPr lvl="2"/>
            <a:r>
              <a:rPr lang="en-US" dirty="0" smtClean="0"/>
              <a:t>Resolution : 0.2um in X </a:t>
            </a:r>
            <a:r>
              <a:rPr lang="en-US" dirty="0" smtClean="0"/>
              <a:t>and Y, 1um in Z, 2min in T</a:t>
            </a:r>
            <a:endParaRPr lang="en-US" dirty="0" smtClean="0"/>
          </a:p>
          <a:p>
            <a:r>
              <a:rPr lang="en-US" dirty="0" smtClean="0"/>
              <a:t>Hard to process :</a:t>
            </a:r>
          </a:p>
          <a:p>
            <a:pPr lvl="1"/>
            <a:r>
              <a:rPr lang="en-US" dirty="0" smtClean="0"/>
              <a:t>Noisy</a:t>
            </a:r>
          </a:p>
          <a:p>
            <a:pPr lvl="1"/>
            <a:r>
              <a:rPr lang="en-US" dirty="0" smtClean="0"/>
              <a:t>Anisotropic</a:t>
            </a:r>
          </a:p>
          <a:p>
            <a:pPr lvl="1"/>
            <a:r>
              <a:rPr lang="en-US" dirty="0" smtClean="0"/>
              <a:t>Artifacts (interlacing, membrane closure missing…)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Data: noise &amp; anisotropy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9" name="Picture 8" descr="anisotropieNucleiXY.png"/>
          <p:cNvPicPr>
            <a:picLocks noChangeAspect="1"/>
          </p:cNvPicPr>
          <p:nvPr/>
        </p:nvPicPr>
        <p:blipFill>
          <a:blip r:embed="rId3">
            <a:lum bright="20000" contrast="29000"/>
          </a:blip>
          <a:srcRect l="23846" r="13333"/>
          <a:stretch>
            <a:fillRect/>
          </a:stretch>
        </p:blipFill>
        <p:spPr>
          <a:xfrm>
            <a:off x="152400" y="1873250"/>
            <a:ext cx="4667250" cy="3924300"/>
          </a:xfrm>
          <a:prstGeom prst="rect">
            <a:avLst/>
          </a:prstGeom>
        </p:spPr>
      </p:pic>
      <p:pic>
        <p:nvPicPr>
          <p:cNvPr id="10" name="Picture 9" descr="anisotropieNucleiYZ.png"/>
          <p:cNvPicPr>
            <a:picLocks noChangeAspect="1"/>
          </p:cNvPicPr>
          <p:nvPr/>
        </p:nvPicPr>
        <p:blipFill>
          <a:blip r:embed="rId4">
            <a:lum bright="9000" contrast="6000"/>
          </a:blip>
          <a:srcRect l="22136" r="21851"/>
          <a:stretch>
            <a:fillRect/>
          </a:stretch>
        </p:blipFill>
        <p:spPr>
          <a:xfrm>
            <a:off x="4959350" y="1873250"/>
            <a:ext cx="4133850" cy="3924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8267" y="598701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41067" y="59870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Data: interlacing artifact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8" name="Picture 7" descr="InterlacingMembrane.png"/>
          <p:cNvPicPr>
            <a:picLocks noChangeAspect="1"/>
          </p:cNvPicPr>
          <p:nvPr/>
        </p:nvPicPr>
        <p:blipFill>
          <a:blip r:embed="rId2">
            <a:lum bright="-11000" contrast="32000"/>
          </a:blip>
          <a:srcRect l="10364" t="23034" r="8964"/>
          <a:stretch>
            <a:fillRect/>
          </a:stretch>
        </p:blipFill>
        <p:spPr>
          <a:xfrm>
            <a:off x="0" y="2150533"/>
            <a:ext cx="9144000" cy="4570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Data: intensity </a:t>
            </a:r>
            <a:r>
              <a:rPr lang="en-US" dirty="0" err="1" smtClean="0"/>
              <a:t>inhomgeneities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Picture 4" descr="membraneHoles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10" y="2105593"/>
            <a:ext cx="3598711" cy="3108746"/>
          </a:xfrm>
          <a:prstGeom prst="rect">
            <a:avLst/>
          </a:prstGeom>
        </p:spPr>
      </p:pic>
      <p:pic>
        <p:nvPicPr>
          <p:cNvPr id="7" name="Picture 6" descr="membraneHolesX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089" y="1600200"/>
            <a:ext cx="3598711" cy="36182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55720" y="549915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90268" y="5533021"/>
            <a:ext cx="37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membrane segmentation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membrane segmentation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smtClean="0"/>
              <a:t>the raw data</a:t>
            </a:r>
            <a:endParaRPr lang="en-US" dirty="0"/>
          </a:p>
        </p:txBody>
      </p:sp>
      <p:pic>
        <p:nvPicPr>
          <p:cNvPr id="6" name="Picture 5" descr="wZoomedXY.png"/>
          <p:cNvPicPr>
            <a:picLocks noChangeAspect="1"/>
          </p:cNvPicPr>
          <p:nvPr/>
        </p:nvPicPr>
        <p:blipFill>
          <a:blip r:embed="rId3"/>
          <a:srcRect t="68773" r="2921"/>
          <a:stretch>
            <a:fillRect/>
          </a:stretch>
        </p:blipFill>
        <p:spPr>
          <a:xfrm>
            <a:off x="457200" y="2607733"/>
            <a:ext cx="8229600" cy="3748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membrane segmentation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</a:t>
            </a:r>
            <a:endParaRPr lang="en-US" dirty="0" smtClean="0"/>
          </a:p>
          <a:p>
            <a:pPr lvl="1"/>
            <a:r>
              <a:rPr lang="en-US" dirty="0" smtClean="0"/>
              <a:t>Data is incomplete</a:t>
            </a:r>
          </a:p>
          <a:p>
            <a:pPr lvl="1"/>
            <a:r>
              <a:rPr lang="en-US" dirty="0" smtClean="0"/>
              <a:t>Segmentation needs a priori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Solution</a:t>
            </a:r>
            <a:endParaRPr lang="en-US" dirty="0" smtClean="0"/>
          </a:p>
          <a:p>
            <a:pPr lvl="1"/>
            <a:r>
              <a:rPr lang="en-US" dirty="0" smtClean="0"/>
              <a:t>Nuclei </a:t>
            </a:r>
            <a:r>
              <a:rPr lang="en-US" dirty="0" smtClean="0"/>
              <a:t>position provides information about membrane topology.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=&gt; We need a good NUCLEI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the literature :</a:t>
            </a:r>
          </a:p>
          <a:p>
            <a:pPr lvl="1"/>
            <a:r>
              <a:rPr lang="en-US" dirty="0" smtClean="0"/>
              <a:t>G. Li </a:t>
            </a:r>
            <a:r>
              <a:rPr lang="en-US" i="1" dirty="0" smtClean="0"/>
              <a:t>et al. </a:t>
            </a:r>
            <a:r>
              <a:rPr lang="en-US" dirty="0" smtClean="0"/>
              <a:t>[1]</a:t>
            </a:r>
            <a:endParaRPr lang="en-US" i="1" dirty="0" smtClean="0"/>
          </a:p>
          <a:p>
            <a:pPr lvl="2"/>
            <a:r>
              <a:rPr lang="en-US" dirty="0" smtClean="0"/>
              <a:t>3</a:t>
            </a:r>
            <a:r>
              <a:rPr lang="en-US" dirty="0" smtClean="0"/>
              <a:t>D </a:t>
            </a:r>
            <a:r>
              <a:rPr lang="en-US" dirty="0" err="1" smtClean="0"/>
              <a:t>confocal</a:t>
            </a:r>
            <a:r>
              <a:rPr lang="en-US" dirty="0" smtClean="0"/>
              <a:t> dataset</a:t>
            </a:r>
          </a:p>
          <a:p>
            <a:pPr lvl="2"/>
            <a:r>
              <a:rPr lang="en-US" dirty="0" smtClean="0"/>
              <a:t>Use an elastic </a:t>
            </a:r>
            <a:r>
              <a:rPr lang="en-US" dirty="0" smtClean="0"/>
              <a:t>gradient vector flow</a:t>
            </a:r>
            <a:endParaRPr lang="en-US" dirty="0" smtClean="0"/>
          </a:p>
          <a:p>
            <a:pPr lvl="1"/>
            <a:r>
              <a:rPr lang="en-US" dirty="0" smtClean="0"/>
              <a:t>P.S</a:t>
            </a:r>
            <a:r>
              <a:rPr lang="en-US" dirty="0" smtClean="0"/>
              <a:t>. </a:t>
            </a:r>
            <a:r>
              <a:rPr lang="en-US" dirty="0" err="1" smtClean="0"/>
              <a:t>Umesh</a:t>
            </a:r>
            <a:r>
              <a:rPr lang="en-US" dirty="0" smtClean="0"/>
              <a:t> </a:t>
            </a:r>
            <a:r>
              <a:rPr lang="en-US" dirty="0" err="1" smtClean="0"/>
              <a:t>Adiga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i="1" dirty="0" smtClean="0"/>
              <a:t>. </a:t>
            </a:r>
            <a:r>
              <a:rPr lang="en-US" dirty="0" smtClean="0"/>
              <a:t>[2]</a:t>
            </a:r>
            <a:endParaRPr lang="en-US" i="1" dirty="0" smtClean="0"/>
          </a:p>
          <a:p>
            <a:pPr lvl="2"/>
            <a:r>
              <a:rPr lang="en-US" dirty="0" smtClean="0"/>
              <a:t>3D </a:t>
            </a:r>
            <a:r>
              <a:rPr lang="en-US" dirty="0" err="1" smtClean="0"/>
              <a:t>confocal</a:t>
            </a:r>
            <a:r>
              <a:rPr lang="en-US" dirty="0" smtClean="0"/>
              <a:t> </a:t>
            </a:r>
            <a:r>
              <a:rPr lang="en-US" dirty="0" err="1" smtClean="0"/>
              <a:t>histopathological</a:t>
            </a:r>
            <a:r>
              <a:rPr lang="en-US" dirty="0" smtClean="0"/>
              <a:t> images</a:t>
            </a:r>
          </a:p>
          <a:p>
            <a:pPr lvl="2"/>
            <a:r>
              <a:rPr lang="en-US" dirty="0" smtClean="0"/>
              <a:t>Use mathematical morphology + distance map maxima</a:t>
            </a:r>
          </a:p>
          <a:p>
            <a:pPr lvl="1"/>
            <a:r>
              <a:rPr lang="en-US" dirty="0" err="1" smtClean="0"/>
              <a:t>Yousef</a:t>
            </a:r>
            <a:r>
              <a:rPr lang="en-US" dirty="0" smtClean="0"/>
              <a:t> Al-</a:t>
            </a:r>
            <a:r>
              <a:rPr lang="en-US" dirty="0" err="1" smtClean="0"/>
              <a:t>Kofahi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i="1" dirty="0" smtClean="0"/>
              <a:t>. </a:t>
            </a:r>
            <a:r>
              <a:rPr lang="en-US" dirty="0" smtClean="0"/>
              <a:t>[3] </a:t>
            </a:r>
            <a:endParaRPr lang="en-US" i="1" dirty="0" smtClean="0"/>
          </a:p>
          <a:p>
            <a:pPr lvl="2"/>
            <a:r>
              <a:rPr lang="en-US" dirty="0" smtClean="0"/>
              <a:t>2D </a:t>
            </a:r>
            <a:r>
              <a:rPr lang="en-US" dirty="0" err="1" smtClean="0"/>
              <a:t>histopathological</a:t>
            </a:r>
            <a:r>
              <a:rPr lang="en-US" dirty="0" smtClean="0"/>
              <a:t> images</a:t>
            </a:r>
          </a:p>
          <a:p>
            <a:pPr lvl="2"/>
            <a:r>
              <a:rPr lang="en-US" dirty="0" smtClean="0"/>
              <a:t>Use scale constrained Multiscale </a:t>
            </a:r>
            <a:r>
              <a:rPr lang="en-US" dirty="0" err="1" smtClean="0"/>
              <a:t>Laplacien</a:t>
            </a:r>
            <a:r>
              <a:rPr lang="en-US" dirty="0" smtClean="0"/>
              <a:t> of </a:t>
            </a:r>
            <a:r>
              <a:rPr lang="en-US" dirty="0" err="1" smtClean="0"/>
              <a:t>Gaussien</a:t>
            </a:r>
            <a:r>
              <a:rPr lang="en-US" dirty="0" smtClean="0"/>
              <a:t> </a:t>
            </a:r>
            <a:r>
              <a:rPr lang="en-US" dirty="0" err="1" smtClean="0"/>
              <a:t>maximas</a:t>
            </a:r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the Megason lab:</a:t>
            </a:r>
          </a:p>
          <a:p>
            <a:pPr lvl="1"/>
            <a:r>
              <a:rPr lang="en-US" dirty="0" smtClean="0"/>
              <a:t>Combination of several information (radial voting map</a:t>
            </a:r>
            <a:r>
              <a:rPr lang="en-US" dirty="0" smtClean="0"/>
              <a:t>[4] </a:t>
            </a:r>
            <a:r>
              <a:rPr lang="en-US" dirty="0" smtClean="0"/>
              <a:t>, Hough transform voting map, distance map)</a:t>
            </a:r>
            <a:endParaRPr lang="en-US" dirty="0" smtClean="0"/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State of the art</a:t>
            </a:r>
          </a:p>
          <a:p>
            <a:r>
              <a:rPr lang="en-US" dirty="0" smtClean="0"/>
              <a:t>Proposal</a:t>
            </a:r>
          </a:p>
          <a:p>
            <a:r>
              <a:rPr lang="en-US" dirty="0" smtClean="0"/>
              <a:t>Results/Evaluation</a:t>
            </a:r>
          </a:p>
          <a:p>
            <a:r>
              <a:rPr lang="en-US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Existing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the literature:</a:t>
            </a:r>
          </a:p>
          <a:p>
            <a:pPr lvl="1"/>
            <a:r>
              <a:rPr lang="en-US" dirty="0" smtClean="0"/>
              <a:t>Gradient based</a:t>
            </a:r>
          </a:p>
          <a:p>
            <a:pPr lvl="1"/>
            <a:r>
              <a:rPr lang="en-US" dirty="0" smtClean="0"/>
              <a:t>Different data (2D, different imaging techniques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In the Megason lab:</a:t>
            </a:r>
          </a:p>
          <a:p>
            <a:pPr lvl="1"/>
            <a:r>
              <a:rPr lang="en-US" dirty="0" smtClean="0"/>
              <a:t>Performances </a:t>
            </a:r>
            <a:r>
              <a:rPr lang="en-US" dirty="0" smtClean="0"/>
              <a:t>need to be </a:t>
            </a:r>
            <a:r>
              <a:rPr lang="en-US" dirty="0" smtClean="0"/>
              <a:t>improved</a:t>
            </a:r>
          </a:p>
          <a:p>
            <a:endParaRPr lang="en-US" dirty="0" smtClean="0"/>
          </a:p>
          <a:p>
            <a:pPr lvl="2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Observations:</a:t>
            </a:r>
          </a:p>
          <a:p>
            <a:pPr lvl="1"/>
            <a:r>
              <a:rPr lang="en-US" dirty="0" smtClean="0"/>
              <a:t>Most algorithms make use of the nuclei channel</a:t>
            </a:r>
          </a:p>
          <a:p>
            <a:pPr lvl="1"/>
            <a:r>
              <a:rPr lang="en-US" dirty="0" smtClean="0"/>
              <a:t>The membrane channel also provides information about the nuclei position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propose to use information from both membrane and nuclear channel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Cell membrane is closed;</a:t>
            </a:r>
          </a:p>
          <a:p>
            <a:pPr lvl="1"/>
            <a:r>
              <a:rPr lang="en-US" dirty="0" smtClean="0"/>
              <a:t>One closed cell contains a nucleus.</a:t>
            </a:r>
          </a:p>
          <a:p>
            <a:pPr lvl="1"/>
            <a:r>
              <a:rPr lang="en-US" dirty="0" smtClean="0"/>
              <a:t>Membrane can be approximated by a </a:t>
            </a:r>
            <a:r>
              <a:rPr lang="en-US" dirty="0" err="1" smtClean="0"/>
              <a:t>Voronoi</a:t>
            </a:r>
            <a:r>
              <a:rPr lang="en-US" dirty="0" smtClean="0"/>
              <a:t> diagram centered in the nuclei.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Voronoi</a:t>
            </a:r>
            <a:r>
              <a:rPr lang="en-US" dirty="0" smtClean="0"/>
              <a:t> cell captures the cell membrane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Content Placeholder 6" descr="voronoiExample2D.png"/>
          <p:cNvPicPr>
            <a:picLocks noGrp="1" noChangeAspect="1"/>
          </p:cNvPicPr>
          <p:nvPr>
            <p:ph idx="1"/>
          </p:nvPr>
        </p:nvPicPr>
        <p:blipFill>
          <a:blip r:embed="rId3">
            <a:lum/>
          </a:blip>
          <a:srcRect l="-54074" r="-5407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437740" y="2971800"/>
            <a:ext cx="1249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Sites</a:t>
            </a:r>
          </a:p>
          <a:p>
            <a:endParaRPr lang="en-US" dirty="0" smtClean="0"/>
          </a:p>
          <a:p>
            <a:r>
              <a:rPr lang="en-US" dirty="0" smtClean="0"/>
              <a:t>Regions</a:t>
            </a:r>
          </a:p>
          <a:p>
            <a:endParaRPr lang="en-US" dirty="0" smtClean="0"/>
          </a:p>
          <a:p>
            <a:r>
              <a:rPr lang="en-US" dirty="0" smtClean="0"/>
              <a:t>Boundaries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5469470" y="2489201"/>
            <a:ext cx="1968271" cy="69426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5469470" y="3666067"/>
            <a:ext cx="1968270" cy="158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5638800" y="4217988"/>
            <a:ext cx="1798940" cy="96361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Method 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5" name="Diagram 4"/>
          <p:cNvGraphicFramePr/>
          <p:nvPr/>
        </p:nvGraphicFramePr>
        <p:xfrm>
          <a:off x="795860" y="2099731"/>
          <a:ext cx="7907866" cy="12192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440274" y="4436533"/>
          <a:ext cx="8246526" cy="1507068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825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Detection of approximate </a:t>
            </a:r>
            <a:r>
              <a:rPr lang="en-US" dirty="0" err="1" smtClean="0"/>
              <a:t>Voronoi</a:t>
            </a:r>
            <a:r>
              <a:rPr lang="en-US" dirty="0" smtClean="0"/>
              <a:t> regions:</a:t>
            </a:r>
            <a:br>
              <a:rPr lang="en-US" dirty="0" smtClean="0"/>
            </a:br>
            <a:r>
              <a:rPr lang="en-US" dirty="0" smtClean="0"/>
              <a:t>threshold on the distance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Picture 8" descr="theoryIncompleteLocalMa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75416"/>
            <a:ext cx="2886251" cy="2886251"/>
          </a:xfrm>
          <a:prstGeom prst="rect">
            <a:avLst/>
          </a:prstGeom>
        </p:spPr>
      </p:pic>
      <p:pic>
        <p:nvPicPr>
          <p:cNvPr id="10" name="Picture 9" descr="theoryIncompleteThreshold.png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6163179" y="2375416"/>
            <a:ext cx="2878233" cy="2886251"/>
          </a:xfrm>
          <a:prstGeom prst="rect">
            <a:avLst/>
          </a:prstGeom>
        </p:spPr>
      </p:pic>
      <p:pic>
        <p:nvPicPr>
          <p:cNvPr id="11" name="Picture 10" descr="theoryIncomple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2375416"/>
            <a:ext cx="2895600" cy="2895600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457200" y="5651500"/>
            <a:ext cx="8229600" cy="766763"/>
          </a:xfrm>
        </p:spPr>
        <p:txBody>
          <a:bodyPr>
            <a:normAutofit/>
          </a:bodyPr>
          <a:lstStyle/>
          <a:p>
            <a:pPr lvl="2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Masking </a:t>
            </a:r>
            <a:r>
              <a:rPr lang="en-US" dirty="0" err="1" smtClean="0"/>
              <a:t>Voronoi</a:t>
            </a:r>
            <a:r>
              <a:rPr lang="en-US" dirty="0" smtClean="0"/>
              <a:t> regions with nuclei binary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the nuclei channel :</a:t>
            </a:r>
          </a:p>
          <a:p>
            <a:pPr lvl="1"/>
            <a:r>
              <a:rPr lang="en-US" dirty="0" smtClean="0"/>
              <a:t>Adjust the localization of </a:t>
            </a:r>
            <a:r>
              <a:rPr lang="en-US" dirty="0" err="1" smtClean="0"/>
              <a:t>centroids</a:t>
            </a:r>
            <a:r>
              <a:rPr lang="en-US" dirty="0" smtClean="0"/>
              <a:t> :</a:t>
            </a:r>
          </a:p>
          <a:p>
            <a:pPr lvl="2"/>
            <a:r>
              <a:rPr lang="en-US" dirty="0" smtClean="0"/>
              <a:t>Use this information to mask the approximate </a:t>
            </a:r>
            <a:r>
              <a:rPr lang="en-US" dirty="0" err="1" smtClean="0"/>
              <a:t>Voronoi</a:t>
            </a:r>
            <a:r>
              <a:rPr lang="en-US" dirty="0" smtClean="0"/>
              <a:t> regions, and center the regions on the nuclei.</a:t>
            </a:r>
          </a:p>
          <a:p>
            <a:pPr lvl="2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propDistThreshMask.png"/>
          <p:cNvPicPr>
            <a:picLocks noChangeAspect="1"/>
          </p:cNvPicPr>
          <p:nvPr/>
        </p:nvPicPr>
        <p:blipFill>
          <a:blip r:embed="rId2"/>
          <a:srcRect b="4545"/>
          <a:stretch>
            <a:fillRect/>
          </a:stretch>
        </p:blipFill>
        <p:spPr>
          <a:xfrm>
            <a:off x="6184900" y="3746505"/>
            <a:ext cx="2882900" cy="2227257"/>
          </a:xfrm>
          <a:prstGeom prst="rect">
            <a:avLst/>
          </a:prstGeom>
        </p:spPr>
      </p:pic>
      <p:pic>
        <p:nvPicPr>
          <p:cNvPr id="7" name="Picture 6" descr="propDistThre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91" y="3746499"/>
            <a:ext cx="2892549" cy="2227263"/>
          </a:xfrm>
          <a:prstGeom prst="rect">
            <a:avLst/>
          </a:prstGeom>
        </p:spPr>
      </p:pic>
      <p:pic>
        <p:nvPicPr>
          <p:cNvPr id="8" name="Picture 7" descr="propNucleiMask.png"/>
          <p:cNvPicPr>
            <a:picLocks noChangeAspect="1"/>
          </p:cNvPicPr>
          <p:nvPr/>
        </p:nvPicPr>
        <p:blipFill>
          <a:blip r:embed="rId4"/>
          <a:srcRect l="1987" t="1224" b="4490"/>
          <a:stretch>
            <a:fillRect/>
          </a:stretch>
        </p:blipFill>
        <p:spPr>
          <a:xfrm>
            <a:off x="84309" y="3746500"/>
            <a:ext cx="2853982" cy="2227263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965200" y="5054599"/>
            <a:ext cx="863600" cy="727075"/>
          </a:xfrm>
          <a:prstGeom prst="donut">
            <a:avLst>
              <a:gd name="adj" fmla="val 12809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4102100" y="5054599"/>
            <a:ext cx="863600" cy="727075"/>
          </a:xfrm>
          <a:prstGeom prst="donut">
            <a:avLst>
              <a:gd name="adj" fmla="val 12776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Membrane information : for finding </a:t>
            </a:r>
            <a:r>
              <a:rPr lang="en-US" dirty="0" err="1" smtClean="0"/>
              <a:t>Voronoi</a:t>
            </a:r>
            <a:r>
              <a:rPr lang="en-US" dirty="0" smtClean="0"/>
              <a:t> regions in which one nuclei is present.</a:t>
            </a:r>
          </a:p>
          <a:p>
            <a:endParaRPr lang="en-US" dirty="0" smtClean="0"/>
          </a:p>
          <a:p>
            <a:r>
              <a:rPr lang="en-US" dirty="0" smtClean="0"/>
              <a:t>Nuclei information : for centering the estimation of the nuclei position.</a:t>
            </a:r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Evaluation/Comparison of several algorithms:</a:t>
            </a:r>
          </a:p>
          <a:p>
            <a:pPr lvl="1"/>
            <a:r>
              <a:rPr lang="en-US" dirty="0" smtClean="0"/>
              <a:t>Scale constrained multiscale </a:t>
            </a:r>
            <a:r>
              <a:rPr lang="en-US" dirty="0" err="1" smtClean="0"/>
              <a:t>Laplacian</a:t>
            </a:r>
            <a:r>
              <a:rPr lang="en-US" dirty="0" smtClean="0"/>
              <a:t> of Gaussian </a:t>
            </a:r>
            <a:r>
              <a:rPr lang="en-US" dirty="0" smtClean="0"/>
              <a:t>[3] </a:t>
            </a:r>
            <a:r>
              <a:rPr lang="en-US" dirty="0" smtClean="0"/>
              <a:t>(MLOG)</a:t>
            </a:r>
          </a:p>
          <a:p>
            <a:pPr lvl="1"/>
            <a:r>
              <a:rPr lang="en-US" dirty="0" smtClean="0"/>
              <a:t>Existing algorithm in the Megason lab (KA)</a:t>
            </a:r>
          </a:p>
          <a:p>
            <a:pPr lvl="1"/>
            <a:r>
              <a:rPr lang="en-US" dirty="0" smtClean="0"/>
              <a:t>Our proposal (P)</a:t>
            </a:r>
          </a:p>
          <a:p>
            <a:r>
              <a:rPr lang="en-US" dirty="0" smtClean="0"/>
              <a:t>“Success” measure :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200150" y="4813300"/>
          <a:ext cx="6670675" cy="584200"/>
        </p:xfrm>
        <a:graphic>
          <a:graphicData uri="http://schemas.openxmlformats.org/presentationml/2006/ole">
            <p:oleObj spid="_x0000_s109570" name="Equation" r:id="rId4" imgW="4495800" imgH="393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855662"/>
          </a:xfrm>
        </p:spPr>
        <p:txBody>
          <a:bodyPr>
            <a:normAutofit/>
          </a:bodyPr>
          <a:lstStyle/>
          <a:p>
            <a:r>
              <a:rPr lang="en-US" dirty="0" smtClean="0"/>
              <a:t>Evaluation on synthetic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 descr="validMemb10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51" y="4122118"/>
            <a:ext cx="2671100" cy="2687289"/>
          </a:xfrm>
          <a:prstGeom prst="rect">
            <a:avLst/>
          </a:prstGeom>
        </p:spPr>
      </p:pic>
      <p:pic>
        <p:nvPicPr>
          <p:cNvPr id="11" name="Picture 10" descr="validMemb10y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050" y="4122118"/>
            <a:ext cx="2638528" cy="2687289"/>
          </a:xfrm>
          <a:prstGeom prst="rect">
            <a:avLst/>
          </a:prstGeom>
        </p:spPr>
      </p:pic>
      <p:pic>
        <p:nvPicPr>
          <p:cNvPr id="12" name="Picture 11" descr="validNuc10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544" y="1227138"/>
            <a:ext cx="2692707" cy="2687289"/>
          </a:xfrm>
          <a:prstGeom prst="rect">
            <a:avLst/>
          </a:prstGeom>
        </p:spPr>
      </p:pic>
      <p:pic>
        <p:nvPicPr>
          <p:cNvPr id="13" name="Picture 12" descr="validNuc10y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050" y="1222027"/>
            <a:ext cx="2648798" cy="269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855662"/>
          </a:xfrm>
        </p:spPr>
        <p:txBody>
          <a:bodyPr>
            <a:normAutofit/>
          </a:bodyPr>
          <a:lstStyle/>
          <a:p>
            <a:r>
              <a:rPr lang="en-US" dirty="0" smtClean="0"/>
              <a:t>evaluation on real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74881"/>
            <a:ext cx="2133600" cy="365125"/>
          </a:xfrm>
        </p:spPr>
        <p:txBody>
          <a:bodyPr/>
          <a:lstStyle/>
          <a:p>
            <a:fld id="{63A27215-162B-E64B-8135-A00A4D64C1B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 descr="reelMemb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17014"/>
            <a:ext cx="3060700" cy="2980155"/>
          </a:xfrm>
          <a:prstGeom prst="rect">
            <a:avLst/>
          </a:prstGeom>
        </p:spPr>
      </p:pic>
      <p:pic>
        <p:nvPicPr>
          <p:cNvPr id="15" name="Picture 14" descr="reelMembxz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419" y="4004314"/>
            <a:ext cx="4053279" cy="2988240"/>
          </a:xfrm>
          <a:prstGeom prst="rect">
            <a:avLst/>
          </a:prstGeom>
        </p:spPr>
      </p:pic>
      <p:pic>
        <p:nvPicPr>
          <p:cNvPr id="16" name="Picture 15" descr="reelNuc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62" y="936094"/>
            <a:ext cx="3043238" cy="3043238"/>
          </a:xfrm>
          <a:prstGeom prst="rect">
            <a:avLst/>
          </a:prstGeom>
        </p:spPr>
      </p:pic>
      <p:pic>
        <p:nvPicPr>
          <p:cNvPr id="17" name="Picture 16" descr="reelNucxz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20" y="936094"/>
            <a:ext cx="4053279" cy="3009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the hardest </a:t>
            </a:r>
            <a:r>
              <a:rPr lang="en-US" dirty="0" smtClean="0"/>
              <a:t>synthetic</a:t>
            </a:r>
            <a:r>
              <a:rPr lang="en-US" dirty="0" smtClean="0"/>
              <a:t> </a:t>
            </a:r>
            <a:r>
              <a:rPr lang="en-US" dirty="0" smtClean="0"/>
              <a:t>d</a:t>
            </a:r>
            <a:r>
              <a:rPr lang="en-US" dirty="0" smtClean="0"/>
              <a:t>ata (1000 nuclei):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 real</a:t>
            </a:r>
            <a:r>
              <a:rPr lang="en-US" dirty="0" smtClean="0"/>
              <a:t> </a:t>
            </a:r>
            <a:r>
              <a:rPr lang="en-US" dirty="0" smtClean="0"/>
              <a:t>d</a:t>
            </a:r>
            <a:r>
              <a:rPr lang="en-US" dirty="0" smtClean="0"/>
              <a:t>ata (141 nuclei) 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93749" y="2311400"/>
          <a:ext cx="7541421" cy="1566034"/>
        </p:xfrm>
        <a:graphic>
          <a:graphicData uri="http://schemas.openxmlformats.org/drawingml/2006/table">
            <a:tbl>
              <a:tblPr/>
              <a:tblGrid>
                <a:gridCol w="1443314"/>
                <a:gridCol w="1252430"/>
                <a:gridCol w="1086142"/>
                <a:gridCol w="2048726"/>
                <a:gridCol w="1710809"/>
              </a:tblGrid>
              <a:tr h="340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Algorithm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Results 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28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correct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outside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over-detected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success(%)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MLOG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93.3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KA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7.2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latin typeface="Verdana"/>
                        </a:rPr>
                        <a:t>P</a:t>
                      </a:r>
                      <a:endParaRPr lang="en-US" sz="16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latin typeface="Verdana"/>
                        </a:rPr>
                        <a:t>964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latin typeface="Verdana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latin typeface="Verdana"/>
                        </a:rPr>
                        <a:t>95.4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3750" y="4737100"/>
          <a:ext cx="7541421" cy="1619248"/>
        </p:xfrm>
        <a:graphic>
          <a:graphicData uri="http://schemas.openxmlformats.org/drawingml/2006/table">
            <a:tbl>
              <a:tblPr/>
              <a:tblGrid>
                <a:gridCol w="1469816"/>
                <a:gridCol w="1094919"/>
                <a:gridCol w="1093149"/>
                <a:gridCol w="2141314"/>
                <a:gridCol w="1742223"/>
              </a:tblGrid>
              <a:tr h="328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Algorithm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Results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correct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outside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Over-detected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success(%)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MLOG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104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51.7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KA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30.3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smtClean="0">
                          <a:latin typeface="Verdana"/>
                        </a:rPr>
                        <a:t>P</a:t>
                      </a:r>
                      <a:endParaRPr lang="en-US" sz="1600" b="1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latin typeface="Verdana"/>
                        </a:rPr>
                        <a:t>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latin typeface="Verdana"/>
                        </a:rPr>
                        <a:t>30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0000"/>
                          </a:solidFill>
                          <a:latin typeface="Verdana"/>
                        </a:rPr>
                        <a:t>48.9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Proposal:</a:t>
            </a:r>
          </a:p>
          <a:p>
            <a:pPr lvl="1"/>
            <a:r>
              <a:rPr lang="en-US" dirty="0" smtClean="0"/>
              <a:t>We proposed a new algorithm, taking advantage of both channels.</a:t>
            </a:r>
          </a:p>
          <a:p>
            <a:pPr lvl="1"/>
            <a:r>
              <a:rPr lang="en-US" dirty="0" smtClean="0"/>
              <a:t>We showed that this algorithm performs better than the existing algorithm on synthetic and real </a:t>
            </a:r>
            <a:r>
              <a:rPr lang="en-US" dirty="0" smtClean="0"/>
              <a:t>data:</a:t>
            </a:r>
          </a:p>
          <a:p>
            <a:r>
              <a:rPr lang="en-US" dirty="0" smtClean="0"/>
              <a:t>Significantly more </a:t>
            </a:r>
            <a:r>
              <a:rPr lang="en-US" dirty="0" smtClean="0"/>
              <a:t>robust</a:t>
            </a:r>
          </a:p>
          <a:p>
            <a:r>
              <a:rPr lang="en-US" dirty="0" smtClean="0"/>
              <a:t>Less </a:t>
            </a:r>
            <a:r>
              <a:rPr lang="en-US" dirty="0" smtClean="0"/>
              <a:t>false </a:t>
            </a:r>
            <a:r>
              <a:rPr lang="en-US" dirty="0" smtClean="0"/>
              <a:t>positives</a:t>
            </a:r>
            <a:endParaRPr lang="en-US" dirty="0" smtClean="0"/>
          </a:p>
          <a:p>
            <a:r>
              <a:rPr lang="en-US" dirty="0" smtClean="0"/>
              <a:t>C</a:t>
            </a:r>
            <a:r>
              <a:rPr lang="en-US" dirty="0" smtClean="0"/>
              <a:t>ompares to state of the art algorithm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ways to improve our algorithm.</a:t>
            </a:r>
          </a:p>
          <a:p>
            <a:pPr lvl="1"/>
            <a:r>
              <a:rPr lang="en-US" dirty="0" smtClean="0"/>
              <a:t>Automatic thresholds.</a:t>
            </a:r>
          </a:p>
          <a:p>
            <a:pPr lvl="1"/>
            <a:r>
              <a:rPr lang="en-US" dirty="0" smtClean="0"/>
              <a:t>Context dependant fusion with other algorithms.</a:t>
            </a:r>
          </a:p>
          <a:p>
            <a:r>
              <a:rPr lang="en-US" dirty="0" smtClean="0"/>
              <a:t>Use the detection of cell nuclei for membrane segmentation.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en-US" dirty="0" smtClean="0"/>
              <a:t>Sean MEGASON</a:t>
            </a:r>
          </a:p>
          <a:p>
            <a:pPr algn="ctr">
              <a:buNone/>
            </a:pPr>
            <a:r>
              <a:rPr lang="en-US" dirty="0" err="1" smtClean="0"/>
              <a:t>Kishore</a:t>
            </a:r>
            <a:r>
              <a:rPr lang="en-US" dirty="0" smtClean="0"/>
              <a:t> MOSALIGANTI</a:t>
            </a:r>
          </a:p>
          <a:p>
            <a:pPr algn="ctr">
              <a:buNone/>
            </a:pPr>
            <a:r>
              <a:rPr lang="en-US" dirty="0" smtClean="0"/>
              <a:t>Arnaud GELAS</a:t>
            </a:r>
          </a:p>
          <a:p>
            <a:pPr algn="ctr">
              <a:buNone/>
            </a:pPr>
            <a:r>
              <a:rPr lang="en-US" dirty="0" smtClean="0"/>
              <a:t>Olivier BERNARD</a:t>
            </a:r>
          </a:p>
          <a:p>
            <a:pPr algn="ctr">
              <a:buNone/>
            </a:pPr>
            <a:r>
              <a:rPr lang="en-US" dirty="0" err="1" smtClean="0"/>
              <a:t>Rémy</a:t>
            </a:r>
            <a:r>
              <a:rPr lang="en-US" dirty="0" smtClean="0"/>
              <a:t> PROST</a:t>
            </a:r>
          </a:p>
          <a:p>
            <a:pPr algn="ctr">
              <a:buNone/>
            </a:pPr>
            <a:r>
              <a:rPr lang="en-US" dirty="0" err="1" smtClean="0"/>
              <a:t>Matthiew</a:t>
            </a:r>
            <a:r>
              <a:rPr lang="en-US" dirty="0" smtClean="0"/>
              <a:t> MACCORMICK</a:t>
            </a:r>
          </a:p>
          <a:p>
            <a:pPr algn="ctr">
              <a:buNone/>
            </a:pPr>
            <a:r>
              <a:rPr lang="en-US" dirty="0" smtClean="0"/>
              <a:t>Isabelle BLOCH</a:t>
            </a:r>
          </a:p>
          <a:p>
            <a:pPr algn="ctr">
              <a:buNone/>
            </a:pPr>
            <a:r>
              <a:rPr lang="en-US" dirty="0" smtClean="0"/>
              <a:t>Nicolas RANNOU</a:t>
            </a:r>
            <a:endParaRPr lang="en-US" dirty="0" smtClean="0"/>
          </a:p>
          <a:p>
            <a:pPr algn="ctr">
              <a:buNone/>
            </a:pPr>
            <a:r>
              <a:rPr lang="en-US" dirty="0" err="1" smtClean="0"/>
              <a:t>Lydie</a:t>
            </a:r>
            <a:r>
              <a:rPr lang="en-US" dirty="0" smtClean="0"/>
              <a:t> SOUHAIT</a:t>
            </a:r>
          </a:p>
          <a:p>
            <a:pPr algn="ctr">
              <a:buNone/>
            </a:pPr>
            <a:r>
              <a:rPr lang="en-US" dirty="0" smtClean="0"/>
              <a:t>Amelia GREEN</a:t>
            </a:r>
          </a:p>
          <a:p>
            <a:pPr algn="ctr">
              <a:buNone/>
            </a:pPr>
            <a:r>
              <a:rPr lang="en-US" dirty="0" err="1" smtClean="0"/>
              <a:t>Nikolaus</a:t>
            </a:r>
            <a:r>
              <a:rPr lang="en-US" dirty="0" smtClean="0"/>
              <a:t> OBHOLZER</a:t>
            </a:r>
          </a:p>
          <a:p>
            <a:pPr algn="ctr">
              <a:buNone/>
            </a:pPr>
            <a:r>
              <a:rPr lang="en-US" dirty="0" err="1" smtClean="0"/>
              <a:t>Ramil</a:t>
            </a:r>
            <a:r>
              <a:rPr lang="en-US" dirty="0" smtClean="0"/>
              <a:t> NOCHE</a:t>
            </a:r>
          </a:p>
          <a:p>
            <a:pPr algn="ctr">
              <a:buNone/>
            </a:pPr>
            <a:r>
              <a:rPr lang="en-US" dirty="0" err="1" smtClean="0"/>
              <a:t>Raghav</a:t>
            </a:r>
            <a:r>
              <a:rPr lang="en-US" dirty="0" smtClean="0"/>
              <a:t> </a:t>
            </a:r>
            <a:r>
              <a:rPr lang="en-US" dirty="0" smtClean="0"/>
              <a:t>K. </a:t>
            </a:r>
            <a:r>
              <a:rPr lang="en-US" dirty="0" smtClean="0"/>
              <a:t>PADMANABHAN</a:t>
            </a:r>
          </a:p>
          <a:p>
            <a:pPr algn="ctr">
              <a:buNone/>
            </a:pPr>
            <a:r>
              <a:rPr lang="en-US" dirty="0" smtClean="0"/>
              <a:t>Luis </a:t>
            </a:r>
            <a:r>
              <a:rPr lang="en-US" dirty="0" smtClean="0"/>
              <a:t>IBANEZ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0400" y="4320817"/>
            <a:ext cx="7254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[4] </a:t>
            </a:r>
            <a:r>
              <a:rPr lang="en-US" dirty="0" smtClean="0"/>
              <a:t>H. Chang, Q. Yang, and B. </a:t>
            </a:r>
            <a:r>
              <a:rPr lang="en-US" dirty="0" err="1" smtClean="0"/>
              <a:t>Parvin</a:t>
            </a:r>
            <a:r>
              <a:rPr lang="en-US" dirty="0" smtClean="0"/>
              <a:t>. Segmentation of heterogeneous blob objects through voting and level set formulation. Pattern recognition letters, 28(13):1781–1787, 2007.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0400" y="3278956"/>
            <a:ext cx="725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[3] </a:t>
            </a:r>
            <a:r>
              <a:rPr lang="en-US" dirty="0" smtClean="0"/>
              <a:t>Y. Al-</a:t>
            </a:r>
            <a:r>
              <a:rPr lang="en-US" dirty="0" err="1" smtClean="0"/>
              <a:t>Kofahi</a:t>
            </a:r>
            <a:r>
              <a:rPr lang="en-US" dirty="0" smtClean="0"/>
              <a:t>, W. </a:t>
            </a:r>
            <a:r>
              <a:rPr lang="en-US" dirty="0" err="1" smtClean="0"/>
              <a:t>Lassoued</a:t>
            </a:r>
            <a:r>
              <a:rPr lang="en-US" dirty="0" smtClean="0"/>
              <a:t>, W. Lee, and B. </a:t>
            </a:r>
            <a:r>
              <a:rPr lang="en-US" dirty="0" err="1" smtClean="0"/>
              <a:t>Roysam</a:t>
            </a:r>
            <a:r>
              <a:rPr lang="en-US" dirty="0" smtClean="0"/>
              <a:t>. Improved Automatic Detection &amp; Segmentation of Cell Nuclei in Histopathology Images. IEEE transactions on bio-medical engineering, 2009.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0400" y="1417638"/>
            <a:ext cx="7254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[1] G</a:t>
            </a:r>
            <a:r>
              <a:rPr lang="en-US" dirty="0" smtClean="0"/>
              <a:t>. Li, T. Liu, A. </a:t>
            </a:r>
            <a:r>
              <a:rPr lang="en-US" dirty="0" err="1" smtClean="0"/>
              <a:t>Tarokh</a:t>
            </a:r>
            <a:r>
              <a:rPr lang="en-US" dirty="0" smtClean="0"/>
              <a:t>, J. </a:t>
            </a:r>
            <a:r>
              <a:rPr lang="en-US" dirty="0" err="1" smtClean="0"/>
              <a:t>Nie</a:t>
            </a:r>
            <a:r>
              <a:rPr lang="en-US" dirty="0" smtClean="0"/>
              <a:t>, L. </a:t>
            </a:r>
            <a:r>
              <a:rPr lang="en-US" dirty="0" err="1" smtClean="0"/>
              <a:t>Guo</a:t>
            </a:r>
            <a:r>
              <a:rPr lang="en-US" dirty="0" smtClean="0"/>
              <a:t>, A. Mara, S. Holley, and S.T.C. Wong. 3D cell nuclei segmentation based on gradient flow tracking. BMC cell biology, 8(1):40, 2007.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0400" y="2322443"/>
            <a:ext cx="7254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[2] P.S</a:t>
            </a:r>
            <a:r>
              <a:rPr lang="en-US" dirty="0" smtClean="0"/>
              <a:t>. </a:t>
            </a:r>
            <a:r>
              <a:rPr lang="en-US" dirty="0" err="1" smtClean="0"/>
              <a:t>Umesh</a:t>
            </a:r>
            <a:r>
              <a:rPr lang="en-US" dirty="0" smtClean="0"/>
              <a:t> </a:t>
            </a:r>
            <a:r>
              <a:rPr lang="en-US" dirty="0" err="1" smtClean="0"/>
              <a:t>Adiga</a:t>
            </a:r>
            <a:r>
              <a:rPr lang="en-US" dirty="0" smtClean="0"/>
              <a:t> and BB </a:t>
            </a:r>
            <a:r>
              <a:rPr lang="en-US" dirty="0" err="1" smtClean="0"/>
              <a:t>Chaudhuri</a:t>
            </a:r>
            <a:r>
              <a:rPr lang="en-US" dirty="0" smtClean="0"/>
              <a:t>. An efficient method based on </a:t>
            </a:r>
            <a:r>
              <a:rPr lang="en-US" dirty="0" err="1" smtClean="0"/>
              <a:t>wa</a:t>
            </a:r>
            <a:r>
              <a:rPr lang="en-US" dirty="0" smtClean="0"/>
              <a:t>- </a:t>
            </a:r>
            <a:r>
              <a:rPr lang="en-US" dirty="0" err="1" smtClean="0"/>
              <a:t>tershed</a:t>
            </a:r>
            <a:r>
              <a:rPr lang="en-US" dirty="0" smtClean="0"/>
              <a:t> and rule-based merging for segmentation of 3-D </a:t>
            </a:r>
            <a:r>
              <a:rPr lang="en-US" dirty="0" err="1" smtClean="0"/>
              <a:t>histo</a:t>
            </a:r>
            <a:r>
              <a:rPr lang="en-US" dirty="0" smtClean="0"/>
              <a:t>-pathological images. Pattern Recognition, 34(7):1449–1458, 2001.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Radial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radvote.png"/>
          <p:cNvPicPr>
            <a:picLocks noChangeAspect="1"/>
          </p:cNvPicPr>
          <p:nvPr/>
        </p:nvPicPr>
        <p:blipFill>
          <a:blip r:embed="rId2"/>
          <a:srcRect b="41703"/>
          <a:stretch>
            <a:fillRect/>
          </a:stretch>
        </p:blipFill>
        <p:spPr>
          <a:xfrm>
            <a:off x="688975" y="4991100"/>
            <a:ext cx="7482220" cy="1613693"/>
          </a:xfrm>
          <a:prstGeom prst="rect">
            <a:avLst/>
          </a:prstGeom>
        </p:spPr>
      </p:pic>
      <p:pic>
        <p:nvPicPr>
          <p:cNvPr id="7" name="Picture 6" descr="votingkernel.png"/>
          <p:cNvPicPr>
            <a:picLocks noChangeAspect="1"/>
          </p:cNvPicPr>
          <p:nvPr/>
        </p:nvPicPr>
        <p:blipFill>
          <a:blip r:embed="rId3"/>
          <a:srcRect b="41454"/>
          <a:stretch>
            <a:fillRect/>
          </a:stretch>
        </p:blipFill>
        <p:spPr>
          <a:xfrm>
            <a:off x="917574" y="1417638"/>
            <a:ext cx="7019925" cy="1147762"/>
          </a:xfrm>
          <a:prstGeom prst="rect">
            <a:avLst/>
          </a:prstGeom>
        </p:spPr>
      </p:pic>
      <p:pic>
        <p:nvPicPr>
          <p:cNvPr id="8" name="Picture 7" descr="votingkernelonNuc.png"/>
          <p:cNvPicPr>
            <a:picLocks noChangeAspect="1"/>
          </p:cNvPicPr>
          <p:nvPr/>
        </p:nvPicPr>
        <p:blipFill>
          <a:blip r:embed="rId4"/>
          <a:srcRect l="11366" r="12609" b="45761"/>
          <a:stretch>
            <a:fillRect/>
          </a:stretch>
        </p:blipFill>
        <p:spPr>
          <a:xfrm>
            <a:off x="1793874" y="2833132"/>
            <a:ext cx="5635626" cy="1466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4017" y="4134326"/>
            <a:ext cx="588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of radial voting on a nuclei image.</a:t>
            </a:r>
          </a:p>
          <a:p>
            <a:r>
              <a:rPr lang="en-US" dirty="0" smtClean="0"/>
              <a:t>Initial voting is condensed into a single convex voting region.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2627" y="2463800"/>
            <a:ext cx="32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of radial voting kernel.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nuclei information for membrane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lanktonprincil-pl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90082" y="1600200"/>
            <a:ext cx="7363883" cy="4207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nuclei information for membrane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 descr="lanktonvein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199" y="1600199"/>
            <a:ext cx="7857067" cy="4796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482"/>
            <a:ext cx="8229600" cy="4525963"/>
          </a:xfrm>
        </p:spPr>
        <p:txBody>
          <a:bodyPr/>
          <a:lstStyle/>
          <a:p>
            <a:r>
              <a:rPr lang="en-US" dirty="0" smtClean="0"/>
              <a:t>The Megason lab studies the development of zebra fishes.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24000" y="5664200"/>
            <a:ext cx="5994400" cy="1270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9937" y="5810779"/>
            <a:ext cx="58366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3cm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22537"/>
            <a:ext cx="6718300" cy="4198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nuclei information for membrane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 descr="lankton2levelse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996266" cy="50344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53466" y="3725333"/>
            <a:ext cx="741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</a:t>
            </a:r>
            <a:endParaRPr lang="en-US" sz="3600" dirty="0"/>
          </a:p>
        </p:txBody>
      </p:sp>
      <p:pic>
        <p:nvPicPr>
          <p:cNvPr id="10" name="Picture 9" descr="Untitled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74" y="1561789"/>
            <a:ext cx="3492326" cy="4689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 constrained Multiscale </a:t>
            </a:r>
            <a:r>
              <a:rPr lang="en-US" dirty="0" err="1" smtClean="0"/>
              <a:t>Laplacian</a:t>
            </a:r>
            <a:r>
              <a:rPr lang="en-US" dirty="0" smtClean="0"/>
              <a:t> of Gaussian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farsightMLO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694" y="4172478"/>
            <a:ext cx="3457012" cy="2572279"/>
          </a:xfrm>
          <a:prstGeom prst="rect">
            <a:avLst/>
          </a:prstGeom>
        </p:spPr>
      </p:pic>
      <p:pic>
        <p:nvPicPr>
          <p:cNvPr id="7" name="Picture 6" descr="farsightMLOG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94" y="1417638"/>
            <a:ext cx="3457012" cy="2572279"/>
          </a:xfrm>
          <a:prstGeom prst="rect">
            <a:avLst/>
          </a:prstGeom>
        </p:spPr>
      </p:pic>
      <p:pic>
        <p:nvPicPr>
          <p:cNvPr id="8" name="Picture 7" descr="farsightMLOGd.png"/>
          <p:cNvPicPr>
            <a:picLocks noChangeAspect="1"/>
          </p:cNvPicPr>
          <p:nvPr/>
        </p:nvPicPr>
        <p:blipFill>
          <a:blip r:embed="rId4">
            <a:lum/>
          </a:blip>
          <a:stretch>
            <a:fillRect/>
          </a:stretch>
        </p:blipFill>
        <p:spPr>
          <a:xfrm>
            <a:off x="704850" y="1600200"/>
            <a:ext cx="2654300" cy="2120900"/>
          </a:xfrm>
          <a:prstGeom prst="rect">
            <a:avLst/>
          </a:prstGeom>
        </p:spPr>
      </p:pic>
      <p:pic>
        <p:nvPicPr>
          <p:cNvPr id="10" name="Picture 9" descr="farsightMLOGd.png"/>
          <p:cNvPicPr>
            <a:picLocks noChangeAspect="1"/>
          </p:cNvPicPr>
          <p:nvPr/>
        </p:nvPicPr>
        <p:blipFill>
          <a:blip r:embed="rId4">
            <a:lum bright="58000" contrast="100000"/>
          </a:blip>
          <a:stretch>
            <a:fillRect/>
          </a:stretch>
        </p:blipFill>
        <p:spPr>
          <a:xfrm>
            <a:off x="704850" y="4235450"/>
            <a:ext cx="2654300" cy="212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Radial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Content Placeholder 5" descr="centroidVoronoi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4" r="-265"/>
          <a:stretch>
            <a:fillRect/>
          </a:stretch>
        </p:blipFill>
        <p:spPr>
          <a:xfrm>
            <a:off x="1473207" y="223839"/>
            <a:ext cx="6485467" cy="64648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482"/>
            <a:ext cx="8229600" cy="4525963"/>
          </a:xfrm>
        </p:spPr>
        <p:txBody>
          <a:bodyPr/>
          <a:lstStyle/>
          <a:p>
            <a:r>
              <a:rPr lang="en-US" dirty="0" smtClean="0"/>
              <a:t>The Megason lab studies the development of zebra </a:t>
            </a:r>
            <a:r>
              <a:rPr lang="en-US" dirty="0" smtClean="0"/>
              <a:t>fishes.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40" y="2716638"/>
            <a:ext cx="7033519" cy="33585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35200" y="5218121"/>
            <a:ext cx="5350933" cy="1588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9937" y="5441447"/>
            <a:ext cx="58366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3cm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5822" y="6075144"/>
            <a:ext cx="382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Zebrafish</a:t>
            </a:r>
            <a:r>
              <a:rPr lang="en-US" dirty="0" smtClean="0"/>
              <a:t> are used as a model system,</a:t>
            </a:r>
          </a:p>
          <a:p>
            <a:r>
              <a:rPr lang="en-US" dirty="0" smtClean="0"/>
              <a:t>because their embryo is transparent.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zebrafishDev.png"/>
          <p:cNvPicPr>
            <a:picLocks noChangeAspect="1"/>
          </p:cNvPicPr>
          <p:nvPr/>
        </p:nvPicPr>
        <p:blipFill>
          <a:blip r:embed="rId3"/>
          <a:srcRect t="2447" r="2500" b="6064"/>
          <a:stretch>
            <a:fillRect/>
          </a:stretch>
        </p:blipFill>
        <p:spPr>
          <a:xfrm>
            <a:off x="84665" y="1396995"/>
            <a:ext cx="8915400" cy="54610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Development stages of a </a:t>
            </a:r>
            <a:r>
              <a:rPr lang="en-US" dirty="0" err="1" smtClean="0"/>
              <a:t>zebrafish</a:t>
            </a:r>
            <a:r>
              <a:rPr lang="en-US" dirty="0" smtClean="0"/>
              <a:t> embryo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What strategies does an embryo use to make the right kind of cells?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69" name="Group 3"/>
          <p:cNvGrpSpPr/>
          <p:nvPr/>
        </p:nvGrpSpPr>
        <p:grpSpPr>
          <a:xfrm>
            <a:off x="237062" y="1927198"/>
            <a:ext cx="8458200" cy="3352800"/>
            <a:chOff x="685800" y="2133600"/>
            <a:chExt cx="8458200" cy="3352800"/>
          </a:xfrm>
        </p:grpSpPr>
        <p:sp>
          <p:nvSpPr>
            <p:cNvPr id="70" name="Rectangle 69"/>
            <p:cNvSpPr/>
            <p:nvPr/>
          </p:nvSpPr>
          <p:spPr>
            <a:xfrm>
              <a:off x="685800" y="2133600"/>
              <a:ext cx="84582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87"/>
            <p:cNvGrpSpPr/>
            <p:nvPr/>
          </p:nvGrpSpPr>
          <p:grpSpPr>
            <a:xfrm>
              <a:off x="838200" y="2286000"/>
              <a:ext cx="3429000" cy="2895600"/>
              <a:chOff x="838200" y="2286000"/>
              <a:chExt cx="3429000" cy="289560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838200" y="2286000"/>
                <a:ext cx="3429000" cy="28956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9" name="Group 75"/>
              <p:cNvGrpSpPr/>
              <p:nvPr/>
            </p:nvGrpSpPr>
            <p:grpSpPr>
              <a:xfrm>
                <a:off x="914400" y="2362200"/>
                <a:ext cx="3234200" cy="2743200"/>
                <a:chOff x="914400" y="1752600"/>
                <a:chExt cx="3234200" cy="2743200"/>
              </a:xfrm>
            </p:grpSpPr>
            <p:sp>
              <p:nvSpPr>
                <p:cNvPr id="100" name="Oval 5"/>
                <p:cNvSpPr>
                  <a:spLocks noChangeArrowheads="1"/>
                </p:cNvSpPr>
                <p:nvPr/>
              </p:nvSpPr>
              <p:spPr bwMode="auto">
                <a:xfrm>
                  <a:off x="2057400" y="22860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Oval 6"/>
                <p:cNvSpPr>
                  <a:spLocks noChangeArrowheads="1"/>
                </p:cNvSpPr>
                <p:nvPr/>
              </p:nvSpPr>
              <p:spPr bwMode="auto">
                <a:xfrm>
                  <a:off x="1752600" y="30480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Oval 7"/>
                <p:cNvSpPr>
                  <a:spLocks noChangeArrowheads="1"/>
                </p:cNvSpPr>
                <p:nvPr/>
              </p:nvSpPr>
              <p:spPr bwMode="auto">
                <a:xfrm>
                  <a:off x="2895600" y="2819400"/>
                  <a:ext cx="228600" cy="228600"/>
                </a:xfrm>
                <a:prstGeom prst="ellipse">
                  <a:avLst/>
                </a:prstGeom>
                <a:solidFill>
                  <a:srgbClr val="CC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Oval 8"/>
                <p:cNvSpPr>
                  <a:spLocks noChangeArrowheads="1"/>
                </p:cNvSpPr>
                <p:nvPr/>
              </p:nvSpPr>
              <p:spPr bwMode="auto">
                <a:xfrm>
                  <a:off x="3505200" y="2819400"/>
                  <a:ext cx="228600" cy="228600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Oval 17"/>
                <p:cNvSpPr>
                  <a:spLocks noChangeArrowheads="1"/>
                </p:cNvSpPr>
                <p:nvPr/>
              </p:nvSpPr>
              <p:spPr bwMode="auto">
                <a:xfrm>
                  <a:off x="3124200" y="2286000"/>
                  <a:ext cx="228600" cy="228600"/>
                </a:xfrm>
                <a:prstGeom prst="ellipse">
                  <a:avLst/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Oval 18"/>
                <p:cNvSpPr>
                  <a:spLocks noChangeArrowheads="1"/>
                </p:cNvSpPr>
                <p:nvPr/>
              </p:nvSpPr>
              <p:spPr bwMode="auto">
                <a:xfrm>
                  <a:off x="2438400" y="30480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cxnSp>
              <p:nvCxnSpPr>
                <p:cNvPr id="106" name="AutoShape 19"/>
                <p:cNvCxnSpPr>
                  <a:cxnSpLocks noChangeShapeType="1"/>
                  <a:stCxn id="100" idx="4"/>
                  <a:endCxn id="101" idx="0"/>
                </p:cNvCxnSpPr>
                <p:nvPr/>
              </p:nvCxnSpPr>
              <p:spPr bwMode="auto">
                <a:xfrm rot="5400000">
                  <a:off x="1752600" y="2628900"/>
                  <a:ext cx="533400" cy="3048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07" name="AutoShape 20"/>
                <p:cNvCxnSpPr>
                  <a:cxnSpLocks noChangeShapeType="1"/>
                  <a:stCxn id="100" idx="4"/>
                </p:cNvCxnSpPr>
                <p:nvPr/>
              </p:nvCxnSpPr>
              <p:spPr bwMode="auto">
                <a:xfrm rot="16200000" flipH="1">
                  <a:off x="2095500" y="2590800"/>
                  <a:ext cx="533400" cy="381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sp>
              <p:nvSpPr>
                <p:cNvPr id="108" name="Oval 21"/>
                <p:cNvSpPr>
                  <a:spLocks noChangeArrowheads="1"/>
                </p:cNvSpPr>
                <p:nvPr/>
              </p:nvSpPr>
              <p:spPr bwMode="auto">
                <a:xfrm>
                  <a:off x="2667000" y="17526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cxnSp>
              <p:nvCxnSpPr>
                <p:cNvPr id="109" name="AutoShape 22"/>
                <p:cNvCxnSpPr>
                  <a:cxnSpLocks noChangeShapeType="1"/>
                  <a:stCxn id="108" idx="4"/>
                  <a:endCxn id="100" idx="0"/>
                </p:cNvCxnSpPr>
                <p:nvPr/>
              </p:nvCxnSpPr>
              <p:spPr bwMode="auto">
                <a:xfrm rot="5400000">
                  <a:off x="2324100" y="1828800"/>
                  <a:ext cx="304800" cy="609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0" name="AutoShape 23"/>
                <p:cNvCxnSpPr>
                  <a:cxnSpLocks noChangeShapeType="1"/>
                  <a:stCxn id="108" idx="4"/>
                </p:cNvCxnSpPr>
                <p:nvPr/>
              </p:nvCxnSpPr>
              <p:spPr bwMode="auto">
                <a:xfrm rot="16200000" flipH="1">
                  <a:off x="2857500" y="1905000"/>
                  <a:ext cx="304800" cy="4572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1" name="AutoShape 24"/>
                <p:cNvCxnSpPr>
                  <a:cxnSpLocks noChangeShapeType="1"/>
                  <a:endCxn id="102" idx="0"/>
                </p:cNvCxnSpPr>
                <p:nvPr/>
              </p:nvCxnSpPr>
              <p:spPr bwMode="auto">
                <a:xfrm rot="5400000">
                  <a:off x="2971800" y="2552700"/>
                  <a:ext cx="304800" cy="228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2" name="AutoShape 25"/>
                <p:cNvCxnSpPr>
                  <a:cxnSpLocks noChangeShapeType="1"/>
                  <a:endCxn id="103" idx="0"/>
                </p:cNvCxnSpPr>
                <p:nvPr/>
              </p:nvCxnSpPr>
              <p:spPr bwMode="auto">
                <a:xfrm rot="16200000" flipH="1">
                  <a:off x="3276600" y="2476500"/>
                  <a:ext cx="304800" cy="381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3" name="AutoShape 26"/>
                <p:cNvCxnSpPr>
                  <a:cxnSpLocks noChangeShapeType="1"/>
                  <a:stCxn id="101" idx="4"/>
                </p:cNvCxnSpPr>
                <p:nvPr/>
              </p:nvCxnSpPr>
              <p:spPr bwMode="auto">
                <a:xfrm rot="5400000">
                  <a:off x="1371600" y="3467100"/>
                  <a:ext cx="685800" cy="3048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4" name="AutoShape 27"/>
                <p:cNvCxnSpPr>
                  <a:cxnSpLocks noChangeShapeType="1"/>
                  <a:stCxn id="101" idx="4"/>
                </p:cNvCxnSpPr>
                <p:nvPr/>
              </p:nvCxnSpPr>
              <p:spPr bwMode="auto">
                <a:xfrm rot="16200000" flipH="1">
                  <a:off x="1638300" y="3505200"/>
                  <a:ext cx="685800" cy="228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5" name="AutoShape 2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14550" y="3524250"/>
                  <a:ext cx="685800" cy="1905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6" name="AutoShape 29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2381250" y="3448050"/>
                  <a:ext cx="685800" cy="3429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7" name="AutoShape 4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3363036" y="3102022"/>
                  <a:ext cx="304800" cy="228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cxnSp>
              <p:nvCxnSpPr>
                <p:cNvPr id="118" name="AutoShape 42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3591636" y="3102022"/>
                  <a:ext cx="304800" cy="228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</p:spPr>
            </p:cxnSp>
            <p:grpSp>
              <p:nvGrpSpPr>
                <p:cNvPr id="119" name="Group 45"/>
                <p:cNvGrpSpPr/>
                <p:nvPr/>
              </p:nvGrpSpPr>
              <p:grpSpPr>
                <a:xfrm>
                  <a:off x="3744032" y="3368724"/>
                  <a:ext cx="404568" cy="383310"/>
                  <a:chOff x="6096000" y="2514600"/>
                  <a:chExt cx="1450110" cy="1373909"/>
                </a:xfrm>
              </p:grpSpPr>
              <p:sp>
                <p:nvSpPr>
                  <p:cNvPr id="127" name="Freeform 126"/>
                  <p:cNvSpPr/>
                  <p:nvPr/>
                </p:nvSpPr>
                <p:spPr>
                  <a:xfrm>
                    <a:off x="6096000" y="3491346"/>
                    <a:ext cx="1022927" cy="286327"/>
                  </a:xfrm>
                  <a:custGeom>
                    <a:avLst/>
                    <a:gdLst>
                      <a:gd name="connsiteX0" fmla="*/ 919019 w 1022927"/>
                      <a:gd name="connsiteY0" fmla="*/ 228600 h 286327"/>
                      <a:gd name="connsiteX1" fmla="*/ 780473 w 1022927"/>
                      <a:gd name="connsiteY1" fmla="*/ 131618 h 286327"/>
                      <a:gd name="connsiteX2" fmla="*/ 558800 w 1022927"/>
                      <a:gd name="connsiteY2" fmla="*/ 90054 h 286327"/>
                      <a:gd name="connsiteX3" fmla="*/ 143164 w 1022927"/>
                      <a:gd name="connsiteY3" fmla="*/ 90054 h 286327"/>
                      <a:gd name="connsiteX4" fmla="*/ 18473 w 1022927"/>
                      <a:gd name="connsiteY4" fmla="*/ 62345 h 286327"/>
                      <a:gd name="connsiteX5" fmla="*/ 32328 w 1022927"/>
                      <a:gd name="connsiteY5" fmla="*/ 6927 h 286327"/>
                      <a:gd name="connsiteX6" fmla="*/ 101600 w 1022927"/>
                      <a:gd name="connsiteY6" fmla="*/ 20781 h 286327"/>
                      <a:gd name="connsiteX7" fmla="*/ 254000 w 1022927"/>
                      <a:gd name="connsiteY7" fmla="*/ 34636 h 286327"/>
                      <a:gd name="connsiteX8" fmla="*/ 406400 w 1022927"/>
                      <a:gd name="connsiteY8" fmla="*/ 34636 h 286327"/>
                      <a:gd name="connsiteX9" fmla="*/ 614219 w 1022927"/>
                      <a:gd name="connsiteY9" fmla="*/ 20781 h 286327"/>
                      <a:gd name="connsiteX10" fmla="*/ 794328 w 1022927"/>
                      <a:gd name="connsiteY10" fmla="*/ 62345 h 286327"/>
                      <a:gd name="connsiteX11" fmla="*/ 919019 w 1022927"/>
                      <a:gd name="connsiteY11" fmla="*/ 131618 h 286327"/>
                      <a:gd name="connsiteX12" fmla="*/ 988291 w 1022927"/>
                      <a:gd name="connsiteY12" fmla="*/ 200890 h 286327"/>
                      <a:gd name="connsiteX13" fmla="*/ 1016000 w 1022927"/>
                      <a:gd name="connsiteY13" fmla="*/ 228600 h 286327"/>
                      <a:gd name="connsiteX14" fmla="*/ 946728 w 1022927"/>
                      <a:gd name="connsiteY14" fmla="*/ 284018 h 286327"/>
                      <a:gd name="connsiteX15" fmla="*/ 919019 w 1022927"/>
                      <a:gd name="connsiteY15" fmla="*/ 228600 h 286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022927" h="286327">
                        <a:moveTo>
                          <a:pt x="919019" y="228600"/>
                        </a:moveTo>
                        <a:cubicBezTo>
                          <a:pt x="891310" y="203200"/>
                          <a:pt x="840509" y="154709"/>
                          <a:pt x="780473" y="131618"/>
                        </a:cubicBezTo>
                        <a:cubicBezTo>
                          <a:pt x="720437" y="108527"/>
                          <a:pt x="665018" y="96981"/>
                          <a:pt x="558800" y="90054"/>
                        </a:cubicBezTo>
                        <a:cubicBezTo>
                          <a:pt x="452582" y="83127"/>
                          <a:pt x="233218" y="94672"/>
                          <a:pt x="143164" y="90054"/>
                        </a:cubicBezTo>
                        <a:cubicBezTo>
                          <a:pt x="53110" y="85436"/>
                          <a:pt x="36946" y="76200"/>
                          <a:pt x="18473" y="62345"/>
                        </a:cubicBezTo>
                        <a:cubicBezTo>
                          <a:pt x="0" y="48491"/>
                          <a:pt x="18474" y="13854"/>
                          <a:pt x="32328" y="6927"/>
                        </a:cubicBezTo>
                        <a:cubicBezTo>
                          <a:pt x="46182" y="0"/>
                          <a:pt x="64655" y="16163"/>
                          <a:pt x="101600" y="20781"/>
                        </a:cubicBezTo>
                        <a:cubicBezTo>
                          <a:pt x="138545" y="25399"/>
                          <a:pt x="203200" y="32327"/>
                          <a:pt x="254000" y="34636"/>
                        </a:cubicBezTo>
                        <a:cubicBezTo>
                          <a:pt x="304800" y="36945"/>
                          <a:pt x="346364" y="36945"/>
                          <a:pt x="406400" y="34636"/>
                        </a:cubicBezTo>
                        <a:cubicBezTo>
                          <a:pt x="466436" y="32327"/>
                          <a:pt x="549564" y="16163"/>
                          <a:pt x="614219" y="20781"/>
                        </a:cubicBezTo>
                        <a:cubicBezTo>
                          <a:pt x="678874" y="25399"/>
                          <a:pt x="743528" y="43872"/>
                          <a:pt x="794328" y="62345"/>
                        </a:cubicBezTo>
                        <a:cubicBezTo>
                          <a:pt x="845128" y="80818"/>
                          <a:pt x="886692" y="108527"/>
                          <a:pt x="919019" y="131618"/>
                        </a:cubicBezTo>
                        <a:cubicBezTo>
                          <a:pt x="951346" y="154709"/>
                          <a:pt x="988291" y="200890"/>
                          <a:pt x="988291" y="200890"/>
                        </a:cubicBezTo>
                        <a:cubicBezTo>
                          <a:pt x="1004454" y="217054"/>
                          <a:pt x="1022927" y="214745"/>
                          <a:pt x="1016000" y="228600"/>
                        </a:cubicBezTo>
                        <a:cubicBezTo>
                          <a:pt x="1009073" y="242455"/>
                          <a:pt x="962891" y="286327"/>
                          <a:pt x="946728" y="284018"/>
                        </a:cubicBezTo>
                        <a:cubicBezTo>
                          <a:pt x="930565" y="281709"/>
                          <a:pt x="946728" y="254000"/>
                          <a:pt x="919019" y="22860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Freeform 127"/>
                  <p:cNvSpPr/>
                  <p:nvPr/>
                </p:nvSpPr>
                <p:spPr>
                  <a:xfrm>
                    <a:off x="6324600" y="2514600"/>
                    <a:ext cx="1221510" cy="1373909"/>
                  </a:xfrm>
                  <a:custGeom>
                    <a:avLst/>
                    <a:gdLst>
                      <a:gd name="connsiteX0" fmla="*/ 177800 w 1221510"/>
                      <a:gd name="connsiteY0" fmla="*/ 706582 h 1373909"/>
                      <a:gd name="connsiteX1" fmla="*/ 25400 w 1221510"/>
                      <a:gd name="connsiteY1" fmla="*/ 554182 h 1373909"/>
                      <a:gd name="connsiteX2" fmla="*/ 25400 w 1221510"/>
                      <a:gd name="connsiteY2" fmla="*/ 290946 h 1373909"/>
                      <a:gd name="connsiteX3" fmla="*/ 108528 w 1221510"/>
                      <a:gd name="connsiteY3" fmla="*/ 83127 h 1373909"/>
                      <a:gd name="connsiteX4" fmla="*/ 316346 w 1221510"/>
                      <a:gd name="connsiteY4" fmla="*/ 27709 h 1373909"/>
                      <a:gd name="connsiteX5" fmla="*/ 468746 w 1221510"/>
                      <a:gd name="connsiteY5" fmla="*/ 249382 h 1373909"/>
                      <a:gd name="connsiteX6" fmla="*/ 496455 w 1221510"/>
                      <a:gd name="connsiteY6" fmla="*/ 471055 h 1373909"/>
                      <a:gd name="connsiteX7" fmla="*/ 316346 w 1221510"/>
                      <a:gd name="connsiteY7" fmla="*/ 734291 h 1373909"/>
                      <a:gd name="connsiteX8" fmla="*/ 316346 w 1221510"/>
                      <a:gd name="connsiteY8" fmla="*/ 762000 h 1373909"/>
                      <a:gd name="connsiteX9" fmla="*/ 344055 w 1221510"/>
                      <a:gd name="connsiteY9" fmla="*/ 955964 h 1373909"/>
                      <a:gd name="connsiteX10" fmla="*/ 316346 w 1221510"/>
                      <a:gd name="connsiteY10" fmla="*/ 1136073 h 1373909"/>
                      <a:gd name="connsiteX11" fmla="*/ 316346 w 1221510"/>
                      <a:gd name="connsiteY11" fmla="*/ 1205346 h 1373909"/>
                      <a:gd name="connsiteX12" fmla="*/ 371764 w 1221510"/>
                      <a:gd name="connsiteY12" fmla="*/ 1260764 h 1373909"/>
                      <a:gd name="connsiteX13" fmla="*/ 496455 w 1221510"/>
                      <a:gd name="connsiteY13" fmla="*/ 1288473 h 1373909"/>
                      <a:gd name="connsiteX14" fmla="*/ 773546 w 1221510"/>
                      <a:gd name="connsiteY14" fmla="*/ 1205346 h 1373909"/>
                      <a:gd name="connsiteX15" fmla="*/ 1106055 w 1221510"/>
                      <a:gd name="connsiteY15" fmla="*/ 1080655 h 1373909"/>
                      <a:gd name="connsiteX16" fmla="*/ 1161473 w 1221510"/>
                      <a:gd name="connsiteY16" fmla="*/ 1039091 h 1373909"/>
                      <a:gd name="connsiteX17" fmla="*/ 1203037 w 1221510"/>
                      <a:gd name="connsiteY17" fmla="*/ 1094509 h 1373909"/>
                      <a:gd name="connsiteX18" fmla="*/ 1050637 w 1221510"/>
                      <a:gd name="connsiteY18" fmla="*/ 1177636 h 1373909"/>
                      <a:gd name="connsiteX19" fmla="*/ 856673 w 1221510"/>
                      <a:gd name="connsiteY19" fmla="*/ 1246909 h 1373909"/>
                      <a:gd name="connsiteX20" fmla="*/ 621146 w 1221510"/>
                      <a:gd name="connsiteY20" fmla="*/ 1330036 h 1373909"/>
                      <a:gd name="connsiteX21" fmla="*/ 441037 w 1221510"/>
                      <a:gd name="connsiteY21" fmla="*/ 1371600 h 1373909"/>
                      <a:gd name="connsiteX22" fmla="*/ 344055 w 1221510"/>
                      <a:gd name="connsiteY22" fmla="*/ 1343891 h 1373909"/>
                      <a:gd name="connsiteX23" fmla="*/ 274782 w 1221510"/>
                      <a:gd name="connsiteY23" fmla="*/ 1274618 h 1373909"/>
                      <a:gd name="connsiteX24" fmla="*/ 219364 w 1221510"/>
                      <a:gd name="connsiteY24" fmla="*/ 1205346 h 1373909"/>
                      <a:gd name="connsiteX25" fmla="*/ 219364 w 1221510"/>
                      <a:gd name="connsiteY25" fmla="*/ 1039091 h 1373909"/>
                      <a:gd name="connsiteX26" fmla="*/ 233219 w 1221510"/>
                      <a:gd name="connsiteY26" fmla="*/ 886691 h 1373909"/>
                      <a:gd name="connsiteX27" fmla="*/ 219364 w 1221510"/>
                      <a:gd name="connsiteY27" fmla="*/ 775855 h 1373909"/>
                      <a:gd name="connsiteX28" fmla="*/ 177800 w 1221510"/>
                      <a:gd name="connsiteY28" fmla="*/ 706582 h 13739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221510" h="1373909">
                        <a:moveTo>
                          <a:pt x="177800" y="706582"/>
                        </a:moveTo>
                        <a:cubicBezTo>
                          <a:pt x="145473" y="669637"/>
                          <a:pt x="50800" y="623455"/>
                          <a:pt x="25400" y="554182"/>
                        </a:cubicBezTo>
                        <a:cubicBezTo>
                          <a:pt x="0" y="484909"/>
                          <a:pt x="11545" y="369455"/>
                          <a:pt x="25400" y="290946"/>
                        </a:cubicBezTo>
                        <a:cubicBezTo>
                          <a:pt x="39255" y="212437"/>
                          <a:pt x="60037" y="127000"/>
                          <a:pt x="108528" y="83127"/>
                        </a:cubicBezTo>
                        <a:cubicBezTo>
                          <a:pt x="157019" y="39254"/>
                          <a:pt x="256310" y="0"/>
                          <a:pt x="316346" y="27709"/>
                        </a:cubicBezTo>
                        <a:cubicBezTo>
                          <a:pt x="376382" y="55418"/>
                          <a:pt x="438728" y="175491"/>
                          <a:pt x="468746" y="249382"/>
                        </a:cubicBezTo>
                        <a:cubicBezTo>
                          <a:pt x="498764" y="323273"/>
                          <a:pt x="521855" y="390237"/>
                          <a:pt x="496455" y="471055"/>
                        </a:cubicBezTo>
                        <a:cubicBezTo>
                          <a:pt x="471055" y="551873"/>
                          <a:pt x="346364" y="685800"/>
                          <a:pt x="316346" y="734291"/>
                        </a:cubicBezTo>
                        <a:cubicBezTo>
                          <a:pt x="286328" y="782782"/>
                          <a:pt x="311728" y="725055"/>
                          <a:pt x="316346" y="762000"/>
                        </a:cubicBezTo>
                        <a:cubicBezTo>
                          <a:pt x="320964" y="798945"/>
                          <a:pt x="344055" y="893619"/>
                          <a:pt x="344055" y="955964"/>
                        </a:cubicBezTo>
                        <a:cubicBezTo>
                          <a:pt x="344055" y="1018309"/>
                          <a:pt x="320964" y="1094509"/>
                          <a:pt x="316346" y="1136073"/>
                        </a:cubicBezTo>
                        <a:cubicBezTo>
                          <a:pt x="311728" y="1177637"/>
                          <a:pt x="307110" y="1184564"/>
                          <a:pt x="316346" y="1205346"/>
                        </a:cubicBezTo>
                        <a:cubicBezTo>
                          <a:pt x="325582" y="1226128"/>
                          <a:pt x="341746" y="1246910"/>
                          <a:pt x="371764" y="1260764"/>
                        </a:cubicBezTo>
                        <a:cubicBezTo>
                          <a:pt x="401782" y="1274618"/>
                          <a:pt x="429491" y="1297709"/>
                          <a:pt x="496455" y="1288473"/>
                        </a:cubicBezTo>
                        <a:cubicBezTo>
                          <a:pt x="563419" y="1279237"/>
                          <a:pt x="671946" y="1239982"/>
                          <a:pt x="773546" y="1205346"/>
                        </a:cubicBezTo>
                        <a:cubicBezTo>
                          <a:pt x="875146" y="1170710"/>
                          <a:pt x="1041401" y="1108364"/>
                          <a:pt x="1106055" y="1080655"/>
                        </a:cubicBezTo>
                        <a:cubicBezTo>
                          <a:pt x="1170709" y="1052946"/>
                          <a:pt x="1145309" y="1036782"/>
                          <a:pt x="1161473" y="1039091"/>
                        </a:cubicBezTo>
                        <a:cubicBezTo>
                          <a:pt x="1177637" y="1041400"/>
                          <a:pt x="1221510" y="1071418"/>
                          <a:pt x="1203037" y="1094509"/>
                        </a:cubicBezTo>
                        <a:cubicBezTo>
                          <a:pt x="1184564" y="1117600"/>
                          <a:pt x="1108364" y="1152236"/>
                          <a:pt x="1050637" y="1177636"/>
                        </a:cubicBezTo>
                        <a:cubicBezTo>
                          <a:pt x="992910" y="1203036"/>
                          <a:pt x="856673" y="1246909"/>
                          <a:pt x="856673" y="1246909"/>
                        </a:cubicBezTo>
                        <a:cubicBezTo>
                          <a:pt x="785091" y="1272309"/>
                          <a:pt x="690419" y="1309254"/>
                          <a:pt x="621146" y="1330036"/>
                        </a:cubicBezTo>
                        <a:cubicBezTo>
                          <a:pt x="551873" y="1350818"/>
                          <a:pt x="487219" y="1369291"/>
                          <a:pt x="441037" y="1371600"/>
                        </a:cubicBezTo>
                        <a:cubicBezTo>
                          <a:pt x="394855" y="1373909"/>
                          <a:pt x="371764" y="1360055"/>
                          <a:pt x="344055" y="1343891"/>
                        </a:cubicBezTo>
                        <a:cubicBezTo>
                          <a:pt x="316346" y="1327727"/>
                          <a:pt x="295564" y="1297709"/>
                          <a:pt x="274782" y="1274618"/>
                        </a:cubicBezTo>
                        <a:cubicBezTo>
                          <a:pt x="254000" y="1251527"/>
                          <a:pt x="228600" y="1244601"/>
                          <a:pt x="219364" y="1205346"/>
                        </a:cubicBezTo>
                        <a:cubicBezTo>
                          <a:pt x="210128" y="1166091"/>
                          <a:pt x="217055" y="1092200"/>
                          <a:pt x="219364" y="1039091"/>
                        </a:cubicBezTo>
                        <a:cubicBezTo>
                          <a:pt x="221673" y="985982"/>
                          <a:pt x="233219" y="930564"/>
                          <a:pt x="233219" y="886691"/>
                        </a:cubicBezTo>
                        <a:cubicBezTo>
                          <a:pt x="233219" y="842818"/>
                          <a:pt x="226291" y="805873"/>
                          <a:pt x="219364" y="775855"/>
                        </a:cubicBezTo>
                        <a:cubicBezTo>
                          <a:pt x="212437" y="745837"/>
                          <a:pt x="210127" y="743527"/>
                          <a:pt x="177800" y="706582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20" name="Group 48"/>
                <p:cNvGrpSpPr/>
                <p:nvPr/>
              </p:nvGrpSpPr>
              <p:grpSpPr>
                <a:xfrm>
                  <a:off x="3283041" y="3382377"/>
                  <a:ext cx="360911" cy="381002"/>
                  <a:chOff x="6400800" y="4572000"/>
                  <a:chExt cx="1039091" cy="1154545"/>
                </a:xfrm>
              </p:grpSpPr>
              <p:sp>
                <p:nvSpPr>
                  <p:cNvPr id="125" name="Freeform 124"/>
                  <p:cNvSpPr/>
                  <p:nvPr/>
                </p:nvSpPr>
                <p:spPr>
                  <a:xfrm>
                    <a:off x="6400800" y="5417127"/>
                    <a:ext cx="757382" cy="207817"/>
                  </a:xfrm>
                  <a:custGeom>
                    <a:avLst/>
                    <a:gdLst>
                      <a:gd name="connsiteX0" fmla="*/ 669636 w 757382"/>
                      <a:gd name="connsiteY0" fmla="*/ 198581 h 207817"/>
                      <a:gd name="connsiteX1" fmla="*/ 628073 w 757382"/>
                      <a:gd name="connsiteY1" fmla="*/ 115454 h 207817"/>
                      <a:gd name="connsiteX2" fmla="*/ 489527 w 757382"/>
                      <a:gd name="connsiteY2" fmla="*/ 73891 h 207817"/>
                      <a:gd name="connsiteX3" fmla="*/ 184727 w 757382"/>
                      <a:gd name="connsiteY3" fmla="*/ 115454 h 207817"/>
                      <a:gd name="connsiteX4" fmla="*/ 60036 w 757382"/>
                      <a:gd name="connsiteY4" fmla="*/ 170872 h 207817"/>
                      <a:gd name="connsiteX5" fmla="*/ 18473 w 757382"/>
                      <a:gd name="connsiteY5" fmla="*/ 115454 h 207817"/>
                      <a:gd name="connsiteX6" fmla="*/ 170873 w 757382"/>
                      <a:gd name="connsiteY6" fmla="*/ 46181 h 207817"/>
                      <a:gd name="connsiteX7" fmla="*/ 406400 w 757382"/>
                      <a:gd name="connsiteY7" fmla="*/ 4618 h 207817"/>
                      <a:gd name="connsiteX8" fmla="*/ 544946 w 757382"/>
                      <a:gd name="connsiteY8" fmla="*/ 18472 h 207817"/>
                      <a:gd name="connsiteX9" fmla="*/ 655782 w 757382"/>
                      <a:gd name="connsiteY9" fmla="*/ 46181 h 207817"/>
                      <a:gd name="connsiteX10" fmla="*/ 725055 w 757382"/>
                      <a:gd name="connsiteY10" fmla="*/ 129309 h 207817"/>
                      <a:gd name="connsiteX11" fmla="*/ 752764 w 757382"/>
                      <a:gd name="connsiteY11" fmla="*/ 170872 h 207817"/>
                      <a:gd name="connsiteX12" fmla="*/ 669636 w 757382"/>
                      <a:gd name="connsiteY12" fmla="*/ 198581 h 2078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57382" h="207817">
                        <a:moveTo>
                          <a:pt x="669636" y="198581"/>
                        </a:moveTo>
                        <a:cubicBezTo>
                          <a:pt x="648854" y="189345"/>
                          <a:pt x="658091" y="136236"/>
                          <a:pt x="628073" y="115454"/>
                        </a:cubicBezTo>
                        <a:cubicBezTo>
                          <a:pt x="598055" y="94672"/>
                          <a:pt x="563418" y="73891"/>
                          <a:pt x="489527" y="73891"/>
                        </a:cubicBezTo>
                        <a:cubicBezTo>
                          <a:pt x="415636" y="73891"/>
                          <a:pt x="256309" y="99291"/>
                          <a:pt x="184727" y="115454"/>
                        </a:cubicBezTo>
                        <a:cubicBezTo>
                          <a:pt x="113145" y="131617"/>
                          <a:pt x="87745" y="170872"/>
                          <a:pt x="60036" y="170872"/>
                        </a:cubicBezTo>
                        <a:cubicBezTo>
                          <a:pt x="32327" y="170872"/>
                          <a:pt x="0" y="136236"/>
                          <a:pt x="18473" y="115454"/>
                        </a:cubicBezTo>
                        <a:cubicBezTo>
                          <a:pt x="36946" y="94672"/>
                          <a:pt x="106218" y="64654"/>
                          <a:pt x="170873" y="46181"/>
                        </a:cubicBezTo>
                        <a:cubicBezTo>
                          <a:pt x="235528" y="27708"/>
                          <a:pt x="344055" y="9236"/>
                          <a:pt x="406400" y="4618"/>
                        </a:cubicBezTo>
                        <a:cubicBezTo>
                          <a:pt x="468745" y="0"/>
                          <a:pt x="503382" y="11545"/>
                          <a:pt x="544946" y="18472"/>
                        </a:cubicBezTo>
                        <a:cubicBezTo>
                          <a:pt x="586510" y="25399"/>
                          <a:pt x="625764" y="27708"/>
                          <a:pt x="655782" y="46181"/>
                        </a:cubicBezTo>
                        <a:cubicBezTo>
                          <a:pt x="685800" y="64654"/>
                          <a:pt x="708891" y="108527"/>
                          <a:pt x="725055" y="129309"/>
                        </a:cubicBezTo>
                        <a:cubicBezTo>
                          <a:pt x="741219" y="150091"/>
                          <a:pt x="757382" y="157018"/>
                          <a:pt x="752764" y="170872"/>
                        </a:cubicBezTo>
                        <a:cubicBezTo>
                          <a:pt x="748146" y="184726"/>
                          <a:pt x="690418" y="207817"/>
                          <a:pt x="669636" y="198581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Freeform 125"/>
                  <p:cNvSpPr/>
                  <p:nvPr/>
                </p:nvSpPr>
                <p:spPr>
                  <a:xfrm>
                    <a:off x="6571673" y="4572000"/>
                    <a:ext cx="868218" cy="1154545"/>
                  </a:xfrm>
                  <a:custGeom>
                    <a:avLst/>
                    <a:gdLst>
                      <a:gd name="connsiteX0" fmla="*/ 193963 w 868218"/>
                      <a:gd name="connsiteY0" fmla="*/ 586508 h 1154545"/>
                      <a:gd name="connsiteX1" fmla="*/ 27709 w 868218"/>
                      <a:gd name="connsiteY1" fmla="*/ 364836 h 1154545"/>
                      <a:gd name="connsiteX2" fmla="*/ 27709 w 868218"/>
                      <a:gd name="connsiteY2" fmla="*/ 198581 h 1154545"/>
                      <a:gd name="connsiteX3" fmla="*/ 138545 w 868218"/>
                      <a:gd name="connsiteY3" fmla="*/ 32327 h 1154545"/>
                      <a:gd name="connsiteX4" fmla="*/ 360218 w 868218"/>
                      <a:gd name="connsiteY4" fmla="*/ 32327 h 1154545"/>
                      <a:gd name="connsiteX5" fmla="*/ 498763 w 868218"/>
                      <a:gd name="connsiteY5" fmla="*/ 226290 h 1154545"/>
                      <a:gd name="connsiteX6" fmla="*/ 471054 w 868218"/>
                      <a:gd name="connsiteY6" fmla="*/ 517236 h 1154545"/>
                      <a:gd name="connsiteX7" fmla="*/ 318654 w 868218"/>
                      <a:gd name="connsiteY7" fmla="*/ 641927 h 1154545"/>
                      <a:gd name="connsiteX8" fmla="*/ 249382 w 868218"/>
                      <a:gd name="connsiteY8" fmla="*/ 877454 h 1154545"/>
                      <a:gd name="connsiteX9" fmla="*/ 263236 w 868218"/>
                      <a:gd name="connsiteY9" fmla="*/ 1015999 h 1154545"/>
                      <a:gd name="connsiteX10" fmla="*/ 360218 w 868218"/>
                      <a:gd name="connsiteY10" fmla="*/ 1071418 h 1154545"/>
                      <a:gd name="connsiteX11" fmla="*/ 581891 w 868218"/>
                      <a:gd name="connsiteY11" fmla="*/ 1043708 h 1154545"/>
                      <a:gd name="connsiteX12" fmla="*/ 789709 w 868218"/>
                      <a:gd name="connsiteY12" fmla="*/ 919018 h 1154545"/>
                      <a:gd name="connsiteX13" fmla="*/ 858982 w 868218"/>
                      <a:gd name="connsiteY13" fmla="*/ 946727 h 1154545"/>
                      <a:gd name="connsiteX14" fmla="*/ 817418 w 868218"/>
                      <a:gd name="connsiteY14" fmla="*/ 1015999 h 1154545"/>
                      <a:gd name="connsiteX15" fmla="*/ 554182 w 868218"/>
                      <a:gd name="connsiteY15" fmla="*/ 1126836 h 1154545"/>
                      <a:gd name="connsiteX16" fmla="*/ 387927 w 868218"/>
                      <a:gd name="connsiteY16" fmla="*/ 1154545 h 1154545"/>
                      <a:gd name="connsiteX17" fmla="*/ 290945 w 868218"/>
                      <a:gd name="connsiteY17" fmla="*/ 1126836 h 1154545"/>
                      <a:gd name="connsiteX18" fmla="*/ 180109 w 868218"/>
                      <a:gd name="connsiteY18" fmla="*/ 1057563 h 1154545"/>
                      <a:gd name="connsiteX19" fmla="*/ 152400 w 868218"/>
                      <a:gd name="connsiteY19" fmla="*/ 932872 h 1154545"/>
                      <a:gd name="connsiteX20" fmla="*/ 180109 w 868218"/>
                      <a:gd name="connsiteY20" fmla="*/ 738908 h 1154545"/>
                      <a:gd name="connsiteX21" fmla="*/ 193963 w 868218"/>
                      <a:gd name="connsiteY21" fmla="*/ 586508 h 1154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68218" h="1154545">
                        <a:moveTo>
                          <a:pt x="193963" y="586508"/>
                        </a:moveTo>
                        <a:cubicBezTo>
                          <a:pt x="168563" y="524163"/>
                          <a:pt x="55418" y="429491"/>
                          <a:pt x="27709" y="364836"/>
                        </a:cubicBezTo>
                        <a:cubicBezTo>
                          <a:pt x="0" y="300182"/>
                          <a:pt x="9236" y="253999"/>
                          <a:pt x="27709" y="198581"/>
                        </a:cubicBezTo>
                        <a:cubicBezTo>
                          <a:pt x="46182" y="143163"/>
                          <a:pt x="83127" y="60036"/>
                          <a:pt x="138545" y="32327"/>
                        </a:cubicBezTo>
                        <a:cubicBezTo>
                          <a:pt x="193963" y="4618"/>
                          <a:pt x="300182" y="0"/>
                          <a:pt x="360218" y="32327"/>
                        </a:cubicBezTo>
                        <a:cubicBezTo>
                          <a:pt x="420254" y="64654"/>
                          <a:pt x="480290" y="145472"/>
                          <a:pt x="498763" y="226290"/>
                        </a:cubicBezTo>
                        <a:cubicBezTo>
                          <a:pt x="517236" y="307108"/>
                          <a:pt x="501072" y="447963"/>
                          <a:pt x="471054" y="517236"/>
                        </a:cubicBezTo>
                        <a:cubicBezTo>
                          <a:pt x="441036" y="586509"/>
                          <a:pt x="355599" y="581891"/>
                          <a:pt x="318654" y="641927"/>
                        </a:cubicBezTo>
                        <a:cubicBezTo>
                          <a:pt x="281709" y="701963"/>
                          <a:pt x="258618" y="815109"/>
                          <a:pt x="249382" y="877454"/>
                        </a:cubicBezTo>
                        <a:cubicBezTo>
                          <a:pt x="240146" y="939799"/>
                          <a:pt x="244763" y="983672"/>
                          <a:pt x="263236" y="1015999"/>
                        </a:cubicBezTo>
                        <a:cubicBezTo>
                          <a:pt x="281709" y="1048326"/>
                          <a:pt x="307109" y="1066800"/>
                          <a:pt x="360218" y="1071418"/>
                        </a:cubicBezTo>
                        <a:cubicBezTo>
                          <a:pt x="413327" y="1076036"/>
                          <a:pt x="510309" y="1069108"/>
                          <a:pt x="581891" y="1043708"/>
                        </a:cubicBezTo>
                        <a:cubicBezTo>
                          <a:pt x="653473" y="1018308"/>
                          <a:pt x="743527" y="935181"/>
                          <a:pt x="789709" y="919018"/>
                        </a:cubicBezTo>
                        <a:cubicBezTo>
                          <a:pt x="835891" y="902855"/>
                          <a:pt x="854364" y="930564"/>
                          <a:pt x="858982" y="946727"/>
                        </a:cubicBezTo>
                        <a:cubicBezTo>
                          <a:pt x="863600" y="962891"/>
                          <a:pt x="868218" y="985981"/>
                          <a:pt x="817418" y="1015999"/>
                        </a:cubicBezTo>
                        <a:cubicBezTo>
                          <a:pt x="766618" y="1046017"/>
                          <a:pt x="625764" y="1103745"/>
                          <a:pt x="554182" y="1126836"/>
                        </a:cubicBezTo>
                        <a:cubicBezTo>
                          <a:pt x="482600" y="1149927"/>
                          <a:pt x="431800" y="1154545"/>
                          <a:pt x="387927" y="1154545"/>
                        </a:cubicBezTo>
                        <a:cubicBezTo>
                          <a:pt x="344054" y="1154545"/>
                          <a:pt x="325581" y="1143000"/>
                          <a:pt x="290945" y="1126836"/>
                        </a:cubicBezTo>
                        <a:cubicBezTo>
                          <a:pt x="256309" y="1110672"/>
                          <a:pt x="203200" y="1089890"/>
                          <a:pt x="180109" y="1057563"/>
                        </a:cubicBezTo>
                        <a:cubicBezTo>
                          <a:pt x="157018" y="1025236"/>
                          <a:pt x="152400" y="985981"/>
                          <a:pt x="152400" y="932872"/>
                        </a:cubicBezTo>
                        <a:cubicBezTo>
                          <a:pt x="152400" y="879763"/>
                          <a:pt x="170873" y="794326"/>
                          <a:pt x="180109" y="738908"/>
                        </a:cubicBezTo>
                        <a:cubicBezTo>
                          <a:pt x="189345" y="683490"/>
                          <a:pt x="219363" y="648853"/>
                          <a:pt x="193963" y="586508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21" name="Freeform 120"/>
                <p:cNvSpPr/>
                <p:nvPr/>
              </p:nvSpPr>
              <p:spPr>
                <a:xfrm>
                  <a:off x="2590800" y="4038600"/>
                  <a:ext cx="805218" cy="351574"/>
                </a:xfrm>
                <a:custGeom>
                  <a:avLst/>
                  <a:gdLst>
                    <a:gd name="connsiteX0" fmla="*/ 6824 w 1937982"/>
                    <a:gd name="connsiteY0" fmla="*/ 109182 h 846161"/>
                    <a:gd name="connsiteX1" fmla="*/ 661917 w 1937982"/>
                    <a:gd name="connsiteY1" fmla="*/ 109182 h 846161"/>
                    <a:gd name="connsiteX2" fmla="*/ 812042 w 1937982"/>
                    <a:gd name="connsiteY2" fmla="*/ 27295 h 846161"/>
                    <a:gd name="connsiteX3" fmla="*/ 907576 w 1937982"/>
                    <a:gd name="connsiteY3" fmla="*/ 0 h 846161"/>
                    <a:gd name="connsiteX4" fmla="*/ 1084997 w 1937982"/>
                    <a:gd name="connsiteY4" fmla="*/ 27295 h 846161"/>
                    <a:gd name="connsiteX5" fmla="*/ 1153236 w 1937982"/>
                    <a:gd name="connsiteY5" fmla="*/ 109182 h 846161"/>
                    <a:gd name="connsiteX6" fmla="*/ 1508078 w 1937982"/>
                    <a:gd name="connsiteY6" fmla="*/ 40943 h 846161"/>
                    <a:gd name="connsiteX7" fmla="*/ 1876567 w 1937982"/>
                    <a:gd name="connsiteY7" fmla="*/ 54591 h 846161"/>
                    <a:gd name="connsiteX8" fmla="*/ 1876567 w 1937982"/>
                    <a:gd name="connsiteY8" fmla="*/ 95534 h 846161"/>
                    <a:gd name="connsiteX9" fmla="*/ 1562669 w 1937982"/>
                    <a:gd name="connsiteY9" fmla="*/ 81887 h 846161"/>
                    <a:gd name="connsiteX10" fmla="*/ 1125940 w 1937982"/>
                    <a:gd name="connsiteY10" fmla="*/ 177421 h 846161"/>
                    <a:gd name="connsiteX11" fmla="*/ 975815 w 1937982"/>
                    <a:gd name="connsiteY11" fmla="*/ 272955 h 846161"/>
                    <a:gd name="connsiteX12" fmla="*/ 975815 w 1937982"/>
                    <a:gd name="connsiteY12" fmla="*/ 627797 h 846161"/>
                    <a:gd name="connsiteX13" fmla="*/ 866633 w 1937982"/>
                    <a:gd name="connsiteY13" fmla="*/ 832513 h 846161"/>
                    <a:gd name="connsiteX14" fmla="*/ 443552 w 1937982"/>
                    <a:gd name="connsiteY14" fmla="*/ 709684 h 846161"/>
                    <a:gd name="connsiteX15" fmla="*/ 457200 w 1937982"/>
                    <a:gd name="connsiteY15" fmla="*/ 668740 h 846161"/>
                    <a:gd name="connsiteX16" fmla="*/ 784746 w 1937982"/>
                    <a:gd name="connsiteY16" fmla="*/ 777922 h 846161"/>
                    <a:gd name="connsiteX17" fmla="*/ 880281 w 1937982"/>
                    <a:gd name="connsiteY17" fmla="*/ 764275 h 846161"/>
                    <a:gd name="connsiteX18" fmla="*/ 921224 w 1937982"/>
                    <a:gd name="connsiteY18" fmla="*/ 627797 h 846161"/>
                    <a:gd name="connsiteX19" fmla="*/ 893928 w 1937982"/>
                    <a:gd name="connsiteY19" fmla="*/ 245660 h 846161"/>
                    <a:gd name="connsiteX20" fmla="*/ 702860 w 1937982"/>
                    <a:gd name="connsiteY20" fmla="*/ 163773 h 846161"/>
                    <a:gd name="connsiteX21" fmla="*/ 6824 w 1937982"/>
                    <a:gd name="connsiteY21" fmla="*/ 109182 h 846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937982" h="846161">
                      <a:moveTo>
                        <a:pt x="6824" y="109182"/>
                      </a:moveTo>
                      <a:cubicBezTo>
                        <a:pt x="0" y="100084"/>
                        <a:pt x="527714" y="122830"/>
                        <a:pt x="661917" y="109182"/>
                      </a:cubicBezTo>
                      <a:cubicBezTo>
                        <a:pt x="796120" y="95534"/>
                        <a:pt x="771099" y="45492"/>
                        <a:pt x="812042" y="27295"/>
                      </a:cubicBezTo>
                      <a:cubicBezTo>
                        <a:pt x="852985" y="9098"/>
                        <a:pt x="862084" y="0"/>
                        <a:pt x="907576" y="0"/>
                      </a:cubicBezTo>
                      <a:cubicBezTo>
                        <a:pt x="953068" y="0"/>
                        <a:pt x="1044054" y="9098"/>
                        <a:pt x="1084997" y="27295"/>
                      </a:cubicBezTo>
                      <a:cubicBezTo>
                        <a:pt x="1125940" y="45492"/>
                        <a:pt x="1082723" y="106907"/>
                        <a:pt x="1153236" y="109182"/>
                      </a:cubicBezTo>
                      <a:cubicBezTo>
                        <a:pt x="1223749" y="111457"/>
                        <a:pt x="1387523" y="50042"/>
                        <a:pt x="1508078" y="40943"/>
                      </a:cubicBezTo>
                      <a:cubicBezTo>
                        <a:pt x="1628633" y="31845"/>
                        <a:pt x="1815152" y="45492"/>
                        <a:pt x="1876567" y="54591"/>
                      </a:cubicBezTo>
                      <a:cubicBezTo>
                        <a:pt x="1937982" y="63690"/>
                        <a:pt x="1928883" y="90985"/>
                        <a:pt x="1876567" y="95534"/>
                      </a:cubicBezTo>
                      <a:cubicBezTo>
                        <a:pt x="1824251" y="100083"/>
                        <a:pt x="1687774" y="68239"/>
                        <a:pt x="1562669" y="81887"/>
                      </a:cubicBezTo>
                      <a:cubicBezTo>
                        <a:pt x="1437565" y="95535"/>
                        <a:pt x="1223749" y="145576"/>
                        <a:pt x="1125940" y="177421"/>
                      </a:cubicBezTo>
                      <a:cubicBezTo>
                        <a:pt x="1028131" y="209266"/>
                        <a:pt x="1000836" y="197892"/>
                        <a:pt x="975815" y="272955"/>
                      </a:cubicBezTo>
                      <a:cubicBezTo>
                        <a:pt x="950794" y="348018"/>
                        <a:pt x="994012" y="534537"/>
                        <a:pt x="975815" y="627797"/>
                      </a:cubicBezTo>
                      <a:cubicBezTo>
                        <a:pt x="957618" y="721057"/>
                        <a:pt x="955343" y="818865"/>
                        <a:pt x="866633" y="832513"/>
                      </a:cubicBezTo>
                      <a:cubicBezTo>
                        <a:pt x="777923" y="846161"/>
                        <a:pt x="511791" y="736980"/>
                        <a:pt x="443552" y="709684"/>
                      </a:cubicBezTo>
                      <a:cubicBezTo>
                        <a:pt x="375313" y="682388"/>
                        <a:pt x="400334" y="657367"/>
                        <a:pt x="457200" y="668740"/>
                      </a:cubicBezTo>
                      <a:cubicBezTo>
                        <a:pt x="514066" y="680113"/>
                        <a:pt x="714233" y="762000"/>
                        <a:pt x="784746" y="777922"/>
                      </a:cubicBezTo>
                      <a:cubicBezTo>
                        <a:pt x="855260" y="793845"/>
                        <a:pt x="857535" y="789296"/>
                        <a:pt x="880281" y="764275"/>
                      </a:cubicBezTo>
                      <a:cubicBezTo>
                        <a:pt x="903027" y="739254"/>
                        <a:pt x="918950" y="714233"/>
                        <a:pt x="921224" y="627797"/>
                      </a:cubicBezTo>
                      <a:cubicBezTo>
                        <a:pt x="923498" y="541361"/>
                        <a:pt x="930322" y="322997"/>
                        <a:pt x="893928" y="245660"/>
                      </a:cubicBezTo>
                      <a:cubicBezTo>
                        <a:pt x="857534" y="168323"/>
                        <a:pt x="852985" y="179696"/>
                        <a:pt x="702860" y="163773"/>
                      </a:cubicBezTo>
                      <a:cubicBezTo>
                        <a:pt x="552735" y="147851"/>
                        <a:pt x="13648" y="118280"/>
                        <a:pt x="6824" y="109182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 51"/>
                <p:cNvSpPr/>
                <p:nvPr/>
              </p:nvSpPr>
              <p:spPr>
                <a:xfrm>
                  <a:off x="1905000" y="4038600"/>
                  <a:ext cx="261044" cy="429904"/>
                </a:xfrm>
                <a:custGeom>
                  <a:avLst/>
                  <a:gdLst>
                    <a:gd name="connsiteX0" fmla="*/ 343469 w 689212"/>
                    <a:gd name="connsiteY0" fmla="*/ 275230 h 1135038"/>
                    <a:gd name="connsiteX1" fmla="*/ 220639 w 689212"/>
                    <a:gd name="connsiteY1" fmla="*/ 247934 h 1135038"/>
                    <a:gd name="connsiteX2" fmla="*/ 193343 w 689212"/>
                    <a:gd name="connsiteY2" fmla="*/ 166047 h 1135038"/>
                    <a:gd name="connsiteX3" fmla="*/ 220639 w 689212"/>
                    <a:gd name="connsiteY3" fmla="*/ 43218 h 1135038"/>
                    <a:gd name="connsiteX4" fmla="*/ 329821 w 689212"/>
                    <a:gd name="connsiteY4" fmla="*/ 2274 h 1135038"/>
                    <a:gd name="connsiteX5" fmla="*/ 452651 w 689212"/>
                    <a:gd name="connsiteY5" fmla="*/ 56865 h 1135038"/>
                    <a:gd name="connsiteX6" fmla="*/ 493594 w 689212"/>
                    <a:gd name="connsiteY6" fmla="*/ 179695 h 1135038"/>
                    <a:gd name="connsiteX7" fmla="*/ 425355 w 689212"/>
                    <a:gd name="connsiteY7" fmla="*/ 275230 h 1135038"/>
                    <a:gd name="connsiteX8" fmla="*/ 589128 w 689212"/>
                    <a:gd name="connsiteY8" fmla="*/ 452650 h 1135038"/>
                    <a:gd name="connsiteX9" fmla="*/ 630072 w 689212"/>
                    <a:gd name="connsiteY9" fmla="*/ 739253 h 1135038"/>
                    <a:gd name="connsiteX10" fmla="*/ 684663 w 689212"/>
                    <a:gd name="connsiteY10" fmla="*/ 943970 h 1135038"/>
                    <a:gd name="connsiteX11" fmla="*/ 602776 w 689212"/>
                    <a:gd name="connsiteY11" fmla="*/ 1107743 h 1135038"/>
                    <a:gd name="connsiteX12" fmla="*/ 466299 w 689212"/>
                    <a:gd name="connsiteY12" fmla="*/ 1107743 h 1135038"/>
                    <a:gd name="connsiteX13" fmla="*/ 343469 w 689212"/>
                    <a:gd name="connsiteY13" fmla="*/ 943970 h 1135038"/>
                    <a:gd name="connsiteX14" fmla="*/ 2275 w 689212"/>
                    <a:gd name="connsiteY14" fmla="*/ 875731 h 1135038"/>
                    <a:gd name="connsiteX15" fmla="*/ 357117 w 689212"/>
                    <a:gd name="connsiteY15" fmla="*/ 903027 h 1135038"/>
                    <a:gd name="connsiteX16" fmla="*/ 507242 w 689212"/>
                    <a:gd name="connsiteY16" fmla="*/ 1066800 h 1135038"/>
                    <a:gd name="connsiteX17" fmla="*/ 561833 w 689212"/>
                    <a:gd name="connsiteY17" fmla="*/ 1066800 h 1135038"/>
                    <a:gd name="connsiteX18" fmla="*/ 630072 w 689212"/>
                    <a:gd name="connsiteY18" fmla="*/ 957618 h 1135038"/>
                    <a:gd name="connsiteX19" fmla="*/ 575481 w 689212"/>
                    <a:gd name="connsiteY19" fmla="*/ 766549 h 1135038"/>
                    <a:gd name="connsiteX20" fmla="*/ 548185 w 689212"/>
                    <a:gd name="connsiteY20" fmla="*/ 616424 h 1135038"/>
                    <a:gd name="connsiteX21" fmla="*/ 534537 w 689212"/>
                    <a:gd name="connsiteY21" fmla="*/ 466298 h 1135038"/>
                    <a:gd name="connsiteX22" fmla="*/ 343469 w 689212"/>
                    <a:gd name="connsiteY22" fmla="*/ 275230 h 1135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89212" h="1135038">
                      <a:moveTo>
                        <a:pt x="343469" y="275230"/>
                      </a:moveTo>
                      <a:cubicBezTo>
                        <a:pt x="291153" y="238836"/>
                        <a:pt x="245660" y="266131"/>
                        <a:pt x="220639" y="247934"/>
                      </a:cubicBezTo>
                      <a:cubicBezTo>
                        <a:pt x="195618" y="229737"/>
                        <a:pt x="193343" y="200166"/>
                        <a:pt x="193343" y="166047"/>
                      </a:cubicBezTo>
                      <a:cubicBezTo>
                        <a:pt x="193343" y="131928"/>
                        <a:pt x="197893" y="70514"/>
                        <a:pt x="220639" y="43218"/>
                      </a:cubicBezTo>
                      <a:cubicBezTo>
                        <a:pt x="243385" y="15922"/>
                        <a:pt x="291152" y="0"/>
                        <a:pt x="329821" y="2274"/>
                      </a:cubicBezTo>
                      <a:cubicBezTo>
                        <a:pt x="368490" y="4548"/>
                        <a:pt x="425356" y="27295"/>
                        <a:pt x="452651" y="56865"/>
                      </a:cubicBezTo>
                      <a:cubicBezTo>
                        <a:pt x="479946" y="86435"/>
                        <a:pt x="498143" y="143301"/>
                        <a:pt x="493594" y="179695"/>
                      </a:cubicBezTo>
                      <a:cubicBezTo>
                        <a:pt x="489045" y="216089"/>
                        <a:pt x="409433" y="229738"/>
                        <a:pt x="425355" y="275230"/>
                      </a:cubicBezTo>
                      <a:cubicBezTo>
                        <a:pt x="441277" y="320722"/>
                        <a:pt x="555009" y="375313"/>
                        <a:pt x="589128" y="452650"/>
                      </a:cubicBezTo>
                      <a:cubicBezTo>
                        <a:pt x="623248" y="529987"/>
                        <a:pt x="614149" y="657366"/>
                        <a:pt x="630072" y="739253"/>
                      </a:cubicBezTo>
                      <a:cubicBezTo>
                        <a:pt x="645995" y="821140"/>
                        <a:pt x="689212" y="882555"/>
                        <a:pt x="684663" y="943970"/>
                      </a:cubicBezTo>
                      <a:cubicBezTo>
                        <a:pt x="680114" y="1005385"/>
                        <a:pt x="639170" y="1080448"/>
                        <a:pt x="602776" y="1107743"/>
                      </a:cubicBezTo>
                      <a:cubicBezTo>
                        <a:pt x="566382" y="1135038"/>
                        <a:pt x="509517" y="1135038"/>
                        <a:pt x="466299" y="1107743"/>
                      </a:cubicBezTo>
                      <a:cubicBezTo>
                        <a:pt x="423081" y="1080448"/>
                        <a:pt x="420806" y="982639"/>
                        <a:pt x="343469" y="943970"/>
                      </a:cubicBezTo>
                      <a:cubicBezTo>
                        <a:pt x="266132" y="905301"/>
                        <a:pt x="0" y="882555"/>
                        <a:pt x="2275" y="875731"/>
                      </a:cubicBezTo>
                      <a:cubicBezTo>
                        <a:pt x="4550" y="868907"/>
                        <a:pt x="272956" y="871182"/>
                        <a:pt x="357117" y="903027"/>
                      </a:cubicBezTo>
                      <a:cubicBezTo>
                        <a:pt x="441278" y="934872"/>
                        <a:pt x="473123" y="1039505"/>
                        <a:pt x="507242" y="1066800"/>
                      </a:cubicBezTo>
                      <a:cubicBezTo>
                        <a:pt x="541361" y="1094095"/>
                        <a:pt x="541361" y="1084997"/>
                        <a:pt x="561833" y="1066800"/>
                      </a:cubicBezTo>
                      <a:cubicBezTo>
                        <a:pt x="582305" y="1048603"/>
                        <a:pt x="627797" y="1007660"/>
                        <a:pt x="630072" y="957618"/>
                      </a:cubicBezTo>
                      <a:cubicBezTo>
                        <a:pt x="632347" y="907576"/>
                        <a:pt x="589129" y="823415"/>
                        <a:pt x="575481" y="766549"/>
                      </a:cubicBezTo>
                      <a:cubicBezTo>
                        <a:pt x="561833" y="709683"/>
                        <a:pt x="555009" y="666466"/>
                        <a:pt x="548185" y="616424"/>
                      </a:cubicBezTo>
                      <a:cubicBezTo>
                        <a:pt x="541361" y="566382"/>
                        <a:pt x="573206" y="525438"/>
                        <a:pt x="534537" y="466298"/>
                      </a:cubicBezTo>
                      <a:cubicBezTo>
                        <a:pt x="495868" y="407158"/>
                        <a:pt x="395785" y="311624"/>
                        <a:pt x="343469" y="27523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Freeform 52"/>
                <p:cNvSpPr/>
                <p:nvPr/>
              </p:nvSpPr>
              <p:spPr>
                <a:xfrm>
                  <a:off x="914400" y="4038600"/>
                  <a:ext cx="833650" cy="131304"/>
                </a:xfrm>
                <a:custGeom>
                  <a:avLst/>
                  <a:gdLst>
                    <a:gd name="connsiteX0" fmla="*/ 104632 w 2151797"/>
                    <a:gd name="connsiteY0" fmla="*/ 4549 h 338919"/>
                    <a:gd name="connsiteX1" fmla="*/ 295701 w 2151797"/>
                    <a:gd name="connsiteY1" fmla="*/ 86436 h 338919"/>
                    <a:gd name="connsiteX2" fmla="*/ 664190 w 2151797"/>
                    <a:gd name="connsiteY2" fmla="*/ 86436 h 338919"/>
                    <a:gd name="connsiteX3" fmla="*/ 1155510 w 2151797"/>
                    <a:gd name="connsiteY3" fmla="*/ 72788 h 338919"/>
                    <a:gd name="connsiteX4" fmla="*/ 1674125 w 2151797"/>
                    <a:gd name="connsiteY4" fmla="*/ 154674 h 338919"/>
                    <a:gd name="connsiteX5" fmla="*/ 2001671 w 2151797"/>
                    <a:gd name="connsiteY5" fmla="*/ 45492 h 338919"/>
                    <a:gd name="connsiteX6" fmla="*/ 1851546 w 2151797"/>
                    <a:gd name="connsiteY6" fmla="*/ 154674 h 338919"/>
                    <a:gd name="connsiteX7" fmla="*/ 2124501 w 2151797"/>
                    <a:gd name="connsiteY7" fmla="*/ 168322 h 338919"/>
                    <a:gd name="connsiteX8" fmla="*/ 1687772 w 2151797"/>
                    <a:gd name="connsiteY8" fmla="*/ 195618 h 338919"/>
                    <a:gd name="connsiteX9" fmla="*/ 1455760 w 2151797"/>
                    <a:gd name="connsiteY9" fmla="*/ 181970 h 338919"/>
                    <a:gd name="connsiteX10" fmla="*/ 1346578 w 2151797"/>
                    <a:gd name="connsiteY10" fmla="*/ 181970 h 338919"/>
                    <a:gd name="connsiteX11" fmla="*/ 1251044 w 2151797"/>
                    <a:gd name="connsiteY11" fmla="*/ 291152 h 338919"/>
                    <a:gd name="connsiteX12" fmla="*/ 1087271 w 2151797"/>
                    <a:gd name="connsiteY12" fmla="*/ 332095 h 338919"/>
                    <a:gd name="connsiteX13" fmla="*/ 868907 w 2151797"/>
                    <a:gd name="connsiteY13" fmla="*/ 250209 h 338919"/>
                    <a:gd name="connsiteX14" fmla="*/ 787020 w 2151797"/>
                    <a:gd name="connsiteY14" fmla="*/ 127379 h 338919"/>
                    <a:gd name="connsiteX15" fmla="*/ 350292 w 2151797"/>
                    <a:gd name="connsiteY15" fmla="*/ 141027 h 338919"/>
                    <a:gd name="connsiteX16" fmla="*/ 22746 w 2151797"/>
                    <a:gd name="connsiteY16" fmla="*/ 209265 h 338919"/>
                    <a:gd name="connsiteX17" fmla="*/ 213814 w 2151797"/>
                    <a:gd name="connsiteY17" fmla="*/ 113731 h 338919"/>
                    <a:gd name="connsiteX18" fmla="*/ 104632 w 2151797"/>
                    <a:gd name="connsiteY18" fmla="*/ 4549 h 338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151797" h="338919">
                      <a:moveTo>
                        <a:pt x="104632" y="4549"/>
                      </a:moveTo>
                      <a:cubicBezTo>
                        <a:pt x="118280" y="0"/>
                        <a:pt x="202441" y="72788"/>
                        <a:pt x="295701" y="86436"/>
                      </a:cubicBezTo>
                      <a:cubicBezTo>
                        <a:pt x="388961" y="100084"/>
                        <a:pt x="520889" y="88711"/>
                        <a:pt x="664190" y="86436"/>
                      </a:cubicBezTo>
                      <a:cubicBezTo>
                        <a:pt x="807491" y="84161"/>
                        <a:pt x="987188" y="61415"/>
                        <a:pt x="1155510" y="72788"/>
                      </a:cubicBezTo>
                      <a:cubicBezTo>
                        <a:pt x="1323832" y="84161"/>
                        <a:pt x="1533098" y="159223"/>
                        <a:pt x="1674125" y="154674"/>
                      </a:cubicBezTo>
                      <a:cubicBezTo>
                        <a:pt x="1815152" y="150125"/>
                        <a:pt x="1972101" y="45492"/>
                        <a:pt x="2001671" y="45492"/>
                      </a:cubicBezTo>
                      <a:cubicBezTo>
                        <a:pt x="2031241" y="45492"/>
                        <a:pt x="1831074" y="134202"/>
                        <a:pt x="1851546" y="154674"/>
                      </a:cubicBezTo>
                      <a:cubicBezTo>
                        <a:pt x="1872018" y="175146"/>
                        <a:pt x="2151797" y="161498"/>
                        <a:pt x="2124501" y="168322"/>
                      </a:cubicBezTo>
                      <a:cubicBezTo>
                        <a:pt x="2097205" y="175146"/>
                        <a:pt x="1799229" y="193343"/>
                        <a:pt x="1687772" y="195618"/>
                      </a:cubicBezTo>
                      <a:cubicBezTo>
                        <a:pt x="1576315" y="197893"/>
                        <a:pt x="1512625" y="184245"/>
                        <a:pt x="1455760" y="181970"/>
                      </a:cubicBezTo>
                      <a:cubicBezTo>
                        <a:pt x="1398895" y="179695"/>
                        <a:pt x="1380697" y="163773"/>
                        <a:pt x="1346578" y="181970"/>
                      </a:cubicBezTo>
                      <a:cubicBezTo>
                        <a:pt x="1312459" y="200167"/>
                        <a:pt x="1294262" y="266131"/>
                        <a:pt x="1251044" y="291152"/>
                      </a:cubicBezTo>
                      <a:cubicBezTo>
                        <a:pt x="1207826" y="316173"/>
                        <a:pt x="1150961" y="338919"/>
                        <a:pt x="1087271" y="332095"/>
                      </a:cubicBezTo>
                      <a:cubicBezTo>
                        <a:pt x="1023581" y="325271"/>
                        <a:pt x="918949" y="284328"/>
                        <a:pt x="868907" y="250209"/>
                      </a:cubicBezTo>
                      <a:cubicBezTo>
                        <a:pt x="818865" y="216090"/>
                        <a:pt x="873456" y="145576"/>
                        <a:pt x="787020" y="127379"/>
                      </a:cubicBezTo>
                      <a:cubicBezTo>
                        <a:pt x="700584" y="109182"/>
                        <a:pt x="477671" y="127379"/>
                        <a:pt x="350292" y="141027"/>
                      </a:cubicBezTo>
                      <a:cubicBezTo>
                        <a:pt x="222913" y="154675"/>
                        <a:pt x="45492" y="213814"/>
                        <a:pt x="22746" y="209265"/>
                      </a:cubicBezTo>
                      <a:cubicBezTo>
                        <a:pt x="0" y="204716"/>
                        <a:pt x="204716" y="147850"/>
                        <a:pt x="213814" y="113731"/>
                      </a:cubicBezTo>
                      <a:cubicBezTo>
                        <a:pt x="222912" y="79612"/>
                        <a:pt x="90984" y="9098"/>
                        <a:pt x="104632" y="4549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reeform 123"/>
                <p:cNvSpPr/>
                <p:nvPr/>
              </p:nvSpPr>
              <p:spPr>
                <a:xfrm>
                  <a:off x="2209800" y="3999931"/>
                  <a:ext cx="439925" cy="495869"/>
                </a:xfrm>
                <a:custGeom>
                  <a:avLst/>
                  <a:gdLst>
                    <a:gd name="connsiteX0" fmla="*/ 450376 w 1180531"/>
                    <a:gd name="connsiteY0" fmla="*/ 1280615 h 1330657"/>
                    <a:gd name="connsiteX1" fmla="*/ 409433 w 1180531"/>
                    <a:gd name="connsiteY1" fmla="*/ 843887 h 1330657"/>
                    <a:gd name="connsiteX2" fmla="*/ 409433 w 1180531"/>
                    <a:gd name="connsiteY2" fmla="*/ 420806 h 1330657"/>
                    <a:gd name="connsiteX3" fmla="*/ 272955 w 1180531"/>
                    <a:gd name="connsiteY3" fmla="*/ 257033 h 1330657"/>
                    <a:gd name="connsiteX4" fmla="*/ 272955 w 1180531"/>
                    <a:gd name="connsiteY4" fmla="*/ 161498 h 1330657"/>
                    <a:gd name="connsiteX5" fmla="*/ 327546 w 1180531"/>
                    <a:gd name="connsiteY5" fmla="*/ 65964 h 1330657"/>
                    <a:gd name="connsiteX6" fmla="*/ 464024 w 1180531"/>
                    <a:gd name="connsiteY6" fmla="*/ 11373 h 1330657"/>
                    <a:gd name="connsiteX7" fmla="*/ 559558 w 1180531"/>
                    <a:gd name="connsiteY7" fmla="*/ 134203 h 1330657"/>
                    <a:gd name="connsiteX8" fmla="*/ 518615 w 1180531"/>
                    <a:gd name="connsiteY8" fmla="*/ 311624 h 1330657"/>
                    <a:gd name="connsiteX9" fmla="*/ 464024 w 1180531"/>
                    <a:gd name="connsiteY9" fmla="*/ 529988 h 1330657"/>
                    <a:gd name="connsiteX10" fmla="*/ 464024 w 1180531"/>
                    <a:gd name="connsiteY10" fmla="*/ 830239 h 1330657"/>
                    <a:gd name="connsiteX11" fmla="*/ 477672 w 1180531"/>
                    <a:gd name="connsiteY11" fmla="*/ 1089546 h 1330657"/>
                    <a:gd name="connsiteX12" fmla="*/ 477672 w 1180531"/>
                    <a:gd name="connsiteY12" fmla="*/ 1185081 h 1330657"/>
                    <a:gd name="connsiteX13" fmla="*/ 668740 w 1180531"/>
                    <a:gd name="connsiteY13" fmla="*/ 1048603 h 1330657"/>
                    <a:gd name="connsiteX14" fmla="*/ 232012 w 1180531"/>
                    <a:gd name="connsiteY14" fmla="*/ 1034955 h 1330657"/>
                    <a:gd name="connsiteX15" fmla="*/ 0 w 1180531"/>
                    <a:gd name="connsiteY15" fmla="*/ 980364 h 1330657"/>
                    <a:gd name="connsiteX16" fmla="*/ 232012 w 1180531"/>
                    <a:gd name="connsiteY16" fmla="*/ 1007660 h 1330657"/>
                    <a:gd name="connsiteX17" fmla="*/ 1023582 w 1180531"/>
                    <a:gd name="connsiteY17" fmla="*/ 994012 h 1330657"/>
                    <a:gd name="connsiteX18" fmla="*/ 1173708 w 1180531"/>
                    <a:gd name="connsiteY18" fmla="*/ 966716 h 1330657"/>
                    <a:gd name="connsiteX19" fmla="*/ 996287 w 1180531"/>
                    <a:gd name="connsiteY19" fmla="*/ 1021307 h 1330657"/>
                    <a:gd name="connsiteX20" fmla="*/ 723331 w 1180531"/>
                    <a:gd name="connsiteY20" fmla="*/ 1034955 h 1330657"/>
                    <a:gd name="connsiteX21" fmla="*/ 655093 w 1180531"/>
                    <a:gd name="connsiteY21" fmla="*/ 1144137 h 1330657"/>
                    <a:gd name="connsiteX22" fmla="*/ 450376 w 1180531"/>
                    <a:gd name="connsiteY22" fmla="*/ 1280615 h 1330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180531" h="1330657">
                      <a:moveTo>
                        <a:pt x="450376" y="1280615"/>
                      </a:moveTo>
                      <a:cubicBezTo>
                        <a:pt x="409433" y="1230573"/>
                        <a:pt x="416257" y="987188"/>
                        <a:pt x="409433" y="843887"/>
                      </a:cubicBezTo>
                      <a:cubicBezTo>
                        <a:pt x="402609" y="700586"/>
                        <a:pt x="432179" y="518615"/>
                        <a:pt x="409433" y="420806"/>
                      </a:cubicBezTo>
                      <a:cubicBezTo>
                        <a:pt x="386687" y="322997"/>
                        <a:pt x="295701" y="300251"/>
                        <a:pt x="272955" y="257033"/>
                      </a:cubicBezTo>
                      <a:cubicBezTo>
                        <a:pt x="250209" y="213815"/>
                        <a:pt x="263856" y="193343"/>
                        <a:pt x="272955" y="161498"/>
                      </a:cubicBezTo>
                      <a:cubicBezTo>
                        <a:pt x="282054" y="129653"/>
                        <a:pt x="295701" y="90985"/>
                        <a:pt x="327546" y="65964"/>
                      </a:cubicBezTo>
                      <a:cubicBezTo>
                        <a:pt x="359391" y="40943"/>
                        <a:pt x="425355" y="0"/>
                        <a:pt x="464024" y="11373"/>
                      </a:cubicBezTo>
                      <a:cubicBezTo>
                        <a:pt x="502693" y="22746"/>
                        <a:pt x="550460" y="84161"/>
                        <a:pt x="559558" y="134203"/>
                      </a:cubicBezTo>
                      <a:cubicBezTo>
                        <a:pt x="568657" y="184245"/>
                        <a:pt x="534537" y="245660"/>
                        <a:pt x="518615" y="311624"/>
                      </a:cubicBezTo>
                      <a:cubicBezTo>
                        <a:pt x="502693" y="377588"/>
                        <a:pt x="473122" y="443552"/>
                        <a:pt x="464024" y="529988"/>
                      </a:cubicBezTo>
                      <a:cubicBezTo>
                        <a:pt x="454926" y="616424"/>
                        <a:pt x="461749" y="736979"/>
                        <a:pt x="464024" y="830239"/>
                      </a:cubicBezTo>
                      <a:cubicBezTo>
                        <a:pt x="466299" y="923499"/>
                        <a:pt x="475397" y="1030406"/>
                        <a:pt x="477672" y="1089546"/>
                      </a:cubicBezTo>
                      <a:cubicBezTo>
                        <a:pt x="479947" y="1148686"/>
                        <a:pt x="445827" y="1191905"/>
                        <a:pt x="477672" y="1185081"/>
                      </a:cubicBezTo>
                      <a:cubicBezTo>
                        <a:pt x="509517" y="1178257"/>
                        <a:pt x="709683" y="1073624"/>
                        <a:pt x="668740" y="1048603"/>
                      </a:cubicBezTo>
                      <a:cubicBezTo>
                        <a:pt x="627797" y="1023582"/>
                        <a:pt x="343469" y="1046328"/>
                        <a:pt x="232012" y="1034955"/>
                      </a:cubicBezTo>
                      <a:cubicBezTo>
                        <a:pt x="120555" y="1023582"/>
                        <a:pt x="0" y="984913"/>
                        <a:pt x="0" y="980364"/>
                      </a:cubicBezTo>
                      <a:cubicBezTo>
                        <a:pt x="0" y="975815"/>
                        <a:pt x="232012" y="1007660"/>
                        <a:pt x="232012" y="1007660"/>
                      </a:cubicBezTo>
                      <a:lnTo>
                        <a:pt x="1023582" y="994012"/>
                      </a:lnTo>
                      <a:cubicBezTo>
                        <a:pt x="1180531" y="987188"/>
                        <a:pt x="1178257" y="962167"/>
                        <a:pt x="1173708" y="966716"/>
                      </a:cubicBezTo>
                      <a:cubicBezTo>
                        <a:pt x="1169159" y="971265"/>
                        <a:pt x="1071350" y="1009934"/>
                        <a:pt x="996287" y="1021307"/>
                      </a:cubicBezTo>
                      <a:cubicBezTo>
                        <a:pt x="921224" y="1032680"/>
                        <a:pt x="780197" y="1014483"/>
                        <a:pt x="723331" y="1034955"/>
                      </a:cubicBezTo>
                      <a:cubicBezTo>
                        <a:pt x="666465" y="1055427"/>
                        <a:pt x="702860" y="1107743"/>
                        <a:pt x="655093" y="1144137"/>
                      </a:cubicBezTo>
                      <a:cubicBezTo>
                        <a:pt x="607326" y="1180531"/>
                        <a:pt x="491319" y="1330657"/>
                        <a:pt x="450376" y="1280615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2" name="Group 91"/>
            <p:cNvGrpSpPr/>
            <p:nvPr/>
          </p:nvGrpSpPr>
          <p:grpSpPr>
            <a:xfrm>
              <a:off x="4495800" y="2286000"/>
              <a:ext cx="2362200" cy="2971800"/>
              <a:chOff x="4495800" y="2286000"/>
              <a:chExt cx="2362200" cy="29718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4495800" y="2286000"/>
                <a:ext cx="2362200" cy="2971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4"/>
              <p:cNvGrpSpPr/>
              <p:nvPr/>
            </p:nvGrpSpPr>
            <p:grpSpPr>
              <a:xfrm>
                <a:off x="4724400" y="2667000"/>
                <a:ext cx="1870882" cy="2209800"/>
                <a:chOff x="4724400" y="2438400"/>
                <a:chExt cx="1870882" cy="2209800"/>
              </a:xfrm>
            </p:grpSpPr>
            <p:grpSp>
              <p:nvGrpSpPr>
                <p:cNvPr id="82" name="Group 68"/>
                <p:cNvGrpSpPr/>
                <p:nvPr/>
              </p:nvGrpSpPr>
              <p:grpSpPr>
                <a:xfrm>
                  <a:off x="4724400" y="2438400"/>
                  <a:ext cx="1870882" cy="2209800"/>
                  <a:chOff x="4953000" y="2438400"/>
                  <a:chExt cx="1870882" cy="2209800"/>
                </a:xfrm>
              </p:grpSpPr>
              <p:sp>
                <p:nvSpPr>
                  <p:cNvPr id="84" name="Oval 83"/>
                  <p:cNvSpPr/>
                  <p:nvPr/>
                </p:nvSpPr>
                <p:spPr>
                  <a:xfrm rot="10800000">
                    <a:off x="5257800" y="2438400"/>
                    <a:ext cx="1295400" cy="22098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2"/>
                      </a:gs>
                      <a:gs pos="100000">
                        <a:schemeClr val="bg1"/>
                      </a:gs>
                    </a:gsLst>
                    <a:lin ang="5400000" scaled="1"/>
                    <a:tileRect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5" name="Group 55"/>
                  <p:cNvGrpSpPr/>
                  <p:nvPr/>
                </p:nvGrpSpPr>
                <p:grpSpPr>
                  <a:xfrm>
                    <a:off x="5486396" y="4191002"/>
                    <a:ext cx="404568" cy="383310"/>
                    <a:chOff x="6096000" y="2514600"/>
                    <a:chExt cx="1450110" cy="1373909"/>
                  </a:xfrm>
                </p:grpSpPr>
                <p:sp>
                  <p:nvSpPr>
                    <p:cNvPr id="96" name="Freeform 95"/>
                    <p:cNvSpPr/>
                    <p:nvPr/>
                  </p:nvSpPr>
                  <p:spPr>
                    <a:xfrm>
                      <a:off x="6096000" y="3491346"/>
                      <a:ext cx="1022927" cy="286327"/>
                    </a:xfrm>
                    <a:custGeom>
                      <a:avLst/>
                      <a:gdLst>
                        <a:gd name="connsiteX0" fmla="*/ 919019 w 1022927"/>
                        <a:gd name="connsiteY0" fmla="*/ 228600 h 286327"/>
                        <a:gd name="connsiteX1" fmla="*/ 780473 w 1022927"/>
                        <a:gd name="connsiteY1" fmla="*/ 131618 h 286327"/>
                        <a:gd name="connsiteX2" fmla="*/ 558800 w 1022927"/>
                        <a:gd name="connsiteY2" fmla="*/ 90054 h 286327"/>
                        <a:gd name="connsiteX3" fmla="*/ 143164 w 1022927"/>
                        <a:gd name="connsiteY3" fmla="*/ 90054 h 286327"/>
                        <a:gd name="connsiteX4" fmla="*/ 18473 w 1022927"/>
                        <a:gd name="connsiteY4" fmla="*/ 62345 h 286327"/>
                        <a:gd name="connsiteX5" fmla="*/ 32328 w 1022927"/>
                        <a:gd name="connsiteY5" fmla="*/ 6927 h 286327"/>
                        <a:gd name="connsiteX6" fmla="*/ 101600 w 1022927"/>
                        <a:gd name="connsiteY6" fmla="*/ 20781 h 286327"/>
                        <a:gd name="connsiteX7" fmla="*/ 254000 w 1022927"/>
                        <a:gd name="connsiteY7" fmla="*/ 34636 h 286327"/>
                        <a:gd name="connsiteX8" fmla="*/ 406400 w 1022927"/>
                        <a:gd name="connsiteY8" fmla="*/ 34636 h 286327"/>
                        <a:gd name="connsiteX9" fmla="*/ 614219 w 1022927"/>
                        <a:gd name="connsiteY9" fmla="*/ 20781 h 286327"/>
                        <a:gd name="connsiteX10" fmla="*/ 794328 w 1022927"/>
                        <a:gd name="connsiteY10" fmla="*/ 62345 h 286327"/>
                        <a:gd name="connsiteX11" fmla="*/ 919019 w 1022927"/>
                        <a:gd name="connsiteY11" fmla="*/ 131618 h 286327"/>
                        <a:gd name="connsiteX12" fmla="*/ 988291 w 1022927"/>
                        <a:gd name="connsiteY12" fmla="*/ 200890 h 286327"/>
                        <a:gd name="connsiteX13" fmla="*/ 1016000 w 1022927"/>
                        <a:gd name="connsiteY13" fmla="*/ 228600 h 286327"/>
                        <a:gd name="connsiteX14" fmla="*/ 946728 w 1022927"/>
                        <a:gd name="connsiteY14" fmla="*/ 284018 h 286327"/>
                        <a:gd name="connsiteX15" fmla="*/ 919019 w 1022927"/>
                        <a:gd name="connsiteY15" fmla="*/ 228600 h 2863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022927" h="286327">
                          <a:moveTo>
                            <a:pt x="919019" y="228600"/>
                          </a:moveTo>
                          <a:cubicBezTo>
                            <a:pt x="891310" y="203200"/>
                            <a:pt x="840509" y="154709"/>
                            <a:pt x="780473" y="131618"/>
                          </a:cubicBezTo>
                          <a:cubicBezTo>
                            <a:pt x="720437" y="108527"/>
                            <a:pt x="665018" y="96981"/>
                            <a:pt x="558800" y="90054"/>
                          </a:cubicBezTo>
                          <a:cubicBezTo>
                            <a:pt x="452582" y="83127"/>
                            <a:pt x="233218" y="94672"/>
                            <a:pt x="143164" y="90054"/>
                          </a:cubicBezTo>
                          <a:cubicBezTo>
                            <a:pt x="53110" y="85436"/>
                            <a:pt x="36946" y="76200"/>
                            <a:pt x="18473" y="62345"/>
                          </a:cubicBezTo>
                          <a:cubicBezTo>
                            <a:pt x="0" y="48491"/>
                            <a:pt x="18474" y="13854"/>
                            <a:pt x="32328" y="6927"/>
                          </a:cubicBezTo>
                          <a:cubicBezTo>
                            <a:pt x="46182" y="0"/>
                            <a:pt x="64655" y="16163"/>
                            <a:pt x="101600" y="20781"/>
                          </a:cubicBezTo>
                          <a:cubicBezTo>
                            <a:pt x="138545" y="25399"/>
                            <a:pt x="203200" y="32327"/>
                            <a:pt x="254000" y="34636"/>
                          </a:cubicBezTo>
                          <a:cubicBezTo>
                            <a:pt x="304800" y="36945"/>
                            <a:pt x="346364" y="36945"/>
                            <a:pt x="406400" y="34636"/>
                          </a:cubicBezTo>
                          <a:cubicBezTo>
                            <a:pt x="466436" y="32327"/>
                            <a:pt x="549564" y="16163"/>
                            <a:pt x="614219" y="20781"/>
                          </a:cubicBezTo>
                          <a:cubicBezTo>
                            <a:pt x="678874" y="25399"/>
                            <a:pt x="743528" y="43872"/>
                            <a:pt x="794328" y="62345"/>
                          </a:cubicBezTo>
                          <a:cubicBezTo>
                            <a:pt x="845128" y="80818"/>
                            <a:pt x="886692" y="108527"/>
                            <a:pt x="919019" y="131618"/>
                          </a:cubicBezTo>
                          <a:cubicBezTo>
                            <a:pt x="951346" y="154709"/>
                            <a:pt x="988291" y="200890"/>
                            <a:pt x="988291" y="200890"/>
                          </a:cubicBezTo>
                          <a:cubicBezTo>
                            <a:pt x="1004454" y="217054"/>
                            <a:pt x="1022927" y="214745"/>
                            <a:pt x="1016000" y="228600"/>
                          </a:cubicBezTo>
                          <a:cubicBezTo>
                            <a:pt x="1009073" y="242455"/>
                            <a:pt x="962891" y="286327"/>
                            <a:pt x="946728" y="284018"/>
                          </a:cubicBezTo>
                          <a:cubicBezTo>
                            <a:pt x="930565" y="281709"/>
                            <a:pt x="946728" y="254000"/>
                            <a:pt x="919019" y="228600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7" name="Freeform 96"/>
                    <p:cNvSpPr/>
                    <p:nvPr/>
                  </p:nvSpPr>
                  <p:spPr>
                    <a:xfrm>
                      <a:off x="6324600" y="2514600"/>
                      <a:ext cx="1221510" cy="1373909"/>
                    </a:xfrm>
                    <a:custGeom>
                      <a:avLst/>
                      <a:gdLst>
                        <a:gd name="connsiteX0" fmla="*/ 177800 w 1221510"/>
                        <a:gd name="connsiteY0" fmla="*/ 706582 h 1373909"/>
                        <a:gd name="connsiteX1" fmla="*/ 25400 w 1221510"/>
                        <a:gd name="connsiteY1" fmla="*/ 554182 h 1373909"/>
                        <a:gd name="connsiteX2" fmla="*/ 25400 w 1221510"/>
                        <a:gd name="connsiteY2" fmla="*/ 290946 h 1373909"/>
                        <a:gd name="connsiteX3" fmla="*/ 108528 w 1221510"/>
                        <a:gd name="connsiteY3" fmla="*/ 83127 h 1373909"/>
                        <a:gd name="connsiteX4" fmla="*/ 316346 w 1221510"/>
                        <a:gd name="connsiteY4" fmla="*/ 27709 h 1373909"/>
                        <a:gd name="connsiteX5" fmla="*/ 468746 w 1221510"/>
                        <a:gd name="connsiteY5" fmla="*/ 249382 h 1373909"/>
                        <a:gd name="connsiteX6" fmla="*/ 496455 w 1221510"/>
                        <a:gd name="connsiteY6" fmla="*/ 471055 h 1373909"/>
                        <a:gd name="connsiteX7" fmla="*/ 316346 w 1221510"/>
                        <a:gd name="connsiteY7" fmla="*/ 734291 h 1373909"/>
                        <a:gd name="connsiteX8" fmla="*/ 316346 w 1221510"/>
                        <a:gd name="connsiteY8" fmla="*/ 762000 h 1373909"/>
                        <a:gd name="connsiteX9" fmla="*/ 344055 w 1221510"/>
                        <a:gd name="connsiteY9" fmla="*/ 955964 h 1373909"/>
                        <a:gd name="connsiteX10" fmla="*/ 316346 w 1221510"/>
                        <a:gd name="connsiteY10" fmla="*/ 1136073 h 1373909"/>
                        <a:gd name="connsiteX11" fmla="*/ 316346 w 1221510"/>
                        <a:gd name="connsiteY11" fmla="*/ 1205346 h 1373909"/>
                        <a:gd name="connsiteX12" fmla="*/ 371764 w 1221510"/>
                        <a:gd name="connsiteY12" fmla="*/ 1260764 h 1373909"/>
                        <a:gd name="connsiteX13" fmla="*/ 496455 w 1221510"/>
                        <a:gd name="connsiteY13" fmla="*/ 1288473 h 1373909"/>
                        <a:gd name="connsiteX14" fmla="*/ 773546 w 1221510"/>
                        <a:gd name="connsiteY14" fmla="*/ 1205346 h 1373909"/>
                        <a:gd name="connsiteX15" fmla="*/ 1106055 w 1221510"/>
                        <a:gd name="connsiteY15" fmla="*/ 1080655 h 1373909"/>
                        <a:gd name="connsiteX16" fmla="*/ 1161473 w 1221510"/>
                        <a:gd name="connsiteY16" fmla="*/ 1039091 h 1373909"/>
                        <a:gd name="connsiteX17" fmla="*/ 1203037 w 1221510"/>
                        <a:gd name="connsiteY17" fmla="*/ 1094509 h 1373909"/>
                        <a:gd name="connsiteX18" fmla="*/ 1050637 w 1221510"/>
                        <a:gd name="connsiteY18" fmla="*/ 1177636 h 1373909"/>
                        <a:gd name="connsiteX19" fmla="*/ 856673 w 1221510"/>
                        <a:gd name="connsiteY19" fmla="*/ 1246909 h 1373909"/>
                        <a:gd name="connsiteX20" fmla="*/ 621146 w 1221510"/>
                        <a:gd name="connsiteY20" fmla="*/ 1330036 h 1373909"/>
                        <a:gd name="connsiteX21" fmla="*/ 441037 w 1221510"/>
                        <a:gd name="connsiteY21" fmla="*/ 1371600 h 1373909"/>
                        <a:gd name="connsiteX22" fmla="*/ 344055 w 1221510"/>
                        <a:gd name="connsiteY22" fmla="*/ 1343891 h 1373909"/>
                        <a:gd name="connsiteX23" fmla="*/ 274782 w 1221510"/>
                        <a:gd name="connsiteY23" fmla="*/ 1274618 h 1373909"/>
                        <a:gd name="connsiteX24" fmla="*/ 219364 w 1221510"/>
                        <a:gd name="connsiteY24" fmla="*/ 1205346 h 1373909"/>
                        <a:gd name="connsiteX25" fmla="*/ 219364 w 1221510"/>
                        <a:gd name="connsiteY25" fmla="*/ 1039091 h 1373909"/>
                        <a:gd name="connsiteX26" fmla="*/ 233219 w 1221510"/>
                        <a:gd name="connsiteY26" fmla="*/ 886691 h 1373909"/>
                        <a:gd name="connsiteX27" fmla="*/ 219364 w 1221510"/>
                        <a:gd name="connsiteY27" fmla="*/ 775855 h 1373909"/>
                        <a:gd name="connsiteX28" fmla="*/ 177800 w 1221510"/>
                        <a:gd name="connsiteY28" fmla="*/ 706582 h 1373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221510" h="1373909">
                          <a:moveTo>
                            <a:pt x="177800" y="706582"/>
                          </a:moveTo>
                          <a:cubicBezTo>
                            <a:pt x="145473" y="669637"/>
                            <a:pt x="50800" y="623455"/>
                            <a:pt x="25400" y="554182"/>
                          </a:cubicBezTo>
                          <a:cubicBezTo>
                            <a:pt x="0" y="484909"/>
                            <a:pt x="11545" y="369455"/>
                            <a:pt x="25400" y="290946"/>
                          </a:cubicBezTo>
                          <a:cubicBezTo>
                            <a:pt x="39255" y="212437"/>
                            <a:pt x="60037" y="127000"/>
                            <a:pt x="108528" y="83127"/>
                          </a:cubicBezTo>
                          <a:cubicBezTo>
                            <a:pt x="157019" y="39254"/>
                            <a:pt x="256310" y="0"/>
                            <a:pt x="316346" y="27709"/>
                          </a:cubicBezTo>
                          <a:cubicBezTo>
                            <a:pt x="376382" y="55418"/>
                            <a:pt x="438728" y="175491"/>
                            <a:pt x="468746" y="249382"/>
                          </a:cubicBezTo>
                          <a:cubicBezTo>
                            <a:pt x="498764" y="323273"/>
                            <a:pt x="521855" y="390237"/>
                            <a:pt x="496455" y="471055"/>
                          </a:cubicBezTo>
                          <a:cubicBezTo>
                            <a:pt x="471055" y="551873"/>
                            <a:pt x="346364" y="685800"/>
                            <a:pt x="316346" y="734291"/>
                          </a:cubicBezTo>
                          <a:cubicBezTo>
                            <a:pt x="286328" y="782782"/>
                            <a:pt x="311728" y="725055"/>
                            <a:pt x="316346" y="762000"/>
                          </a:cubicBezTo>
                          <a:cubicBezTo>
                            <a:pt x="320964" y="798945"/>
                            <a:pt x="344055" y="893619"/>
                            <a:pt x="344055" y="955964"/>
                          </a:cubicBezTo>
                          <a:cubicBezTo>
                            <a:pt x="344055" y="1018309"/>
                            <a:pt x="320964" y="1094509"/>
                            <a:pt x="316346" y="1136073"/>
                          </a:cubicBezTo>
                          <a:cubicBezTo>
                            <a:pt x="311728" y="1177637"/>
                            <a:pt x="307110" y="1184564"/>
                            <a:pt x="316346" y="1205346"/>
                          </a:cubicBezTo>
                          <a:cubicBezTo>
                            <a:pt x="325582" y="1226128"/>
                            <a:pt x="341746" y="1246910"/>
                            <a:pt x="371764" y="1260764"/>
                          </a:cubicBezTo>
                          <a:cubicBezTo>
                            <a:pt x="401782" y="1274618"/>
                            <a:pt x="429491" y="1297709"/>
                            <a:pt x="496455" y="1288473"/>
                          </a:cubicBezTo>
                          <a:cubicBezTo>
                            <a:pt x="563419" y="1279237"/>
                            <a:pt x="671946" y="1239982"/>
                            <a:pt x="773546" y="1205346"/>
                          </a:cubicBezTo>
                          <a:cubicBezTo>
                            <a:pt x="875146" y="1170710"/>
                            <a:pt x="1041401" y="1108364"/>
                            <a:pt x="1106055" y="1080655"/>
                          </a:cubicBezTo>
                          <a:cubicBezTo>
                            <a:pt x="1170709" y="1052946"/>
                            <a:pt x="1145309" y="1036782"/>
                            <a:pt x="1161473" y="1039091"/>
                          </a:cubicBezTo>
                          <a:cubicBezTo>
                            <a:pt x="1177637" y="1041400"/>
                            <a:pt x="1221510" y="1071418"/>
                            <a:pt x="1203037" y="1094509"/>
                          </a:cubicBezTo>
                          <a:cubicBezTo>
                            <a:pt x="1184564" y="1117600"/>
                            <a:pt x="1108364" y="1152236"/>
                            <a:pt x="1050637" y="1177636"/>
                          </a:cubicBezTo>
                          <a:cubicBezTo>
                            <a:pt x="992910" y="1203036"/>
                            <a:pt x="856673" y="1246909"/>
                            <a:pt x="856673" y="1246909"/>
                          </a:cubicBezTo>
                          <a:cubicBezTo>
                            <a:pt x="785091" y="1272309"/>
                            <a:pt x="690419" y="1309254"/>
                            <a:pt x="621146" y="1330036"/>
                          </a:cubicBezTo>
                          <a:cubicBezTo>
                            <a:pt x="551873" y="1350818"/>
                            <a:pt x="487219" y="1369291"/>
                            <a:pt x="441037" y="1371600"/>
                          </a:cubicBezTo>
                          <a:cubicBezTo>
                            <a:pt x="394855" y="1373909"/>
                            <a:pt x="371764" y="1360055"/>
                            <a:pt x="344055" y="1343891"/>
                          </a:cubicBezTo>
                          <a:cubicBezTo>
                            <a:pt x="316346" y="1327727"/>
                            <a:pt x="295564" y="1297709"/>
                            <a:pt x="274782" y="1274618"/>
                          </a:cubicBezTo>
                          <a:cubicBezTo>
                            <a:pt x="254000" y="1251527"/>
                            <a:pt x="228600" y="1244601"/>
                            <a:pt x="219364" y="1205346"/>
                          </a:cubicBezTo>
                          <a:cubicBezTo>
                            <a:pt x="210128" y="1166091"/>
                            <a:pt x="217055" y="1092200"/>
                            <a:pt x="219364" y="1039091"/>
                          </a:cubicBezTo>
                          <a:cubicBezTo>
                            <a:pt x="221673" y="985982"/>
                            <a:pt x="233219" y="930564"/>
                            <a:pt x="233219" y="886691"/>
                          </a:cubicBezTo>
                          <a:cubicBezTo>
                            <a:pt x="233219" y="842818"/>
                            <a:pt x="226291" y="805873"/>
                            <a:pt x="219364" y="775855"/>
                          </a:cubicBezTo>
                          <a:cubicBezTo>
                            <a:pt x="212437" y="745837"/>
                            <a:pt x="210127" y="743527"/>
                            <a:pt x="177800" y="706582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86" name="Freeform 85"/>
                  <p:cNvSpPr/>
                  <p:nvPr/>
                </p:nvSpPr>
                <p:spPr>
                  <a:xfrm>
                    <a:off x="5029200" y="4038600"/>
                    <a:ext cx="805218" cy="351574"/>
                  </a:xfrm>
                  <a:custGeom>
                    <a:avLst/>
                    <a:gdLst>
                      <a:gd name="connsiteX0" fmla="*/ 6824 w 1937982"/>
                      <a:gd name="connsiteY0" fmla="*/ 109182 h 846161"/>
                      <a:gd name="connsiteX1" fmla="*/ 661917 w 1937982"/>
                      <a:gd name="connsiteY1" fmla="*/ 109182 h 846161"/>
                      <a:gd name="connsiteX2" fmla="*/ 812042 w 1937982"/>
                      <a:gd name="connsiteY2" fmla="*/ 27295 h 846161"/>
                      <a:gd name="connsiteX3" fmla="*/ 907576 w 1937982"/>
                      <a:gd name="connsiteY3" fmla="*/ 0 h 846161"/>
                      <a:gd name="connsiteX4" fmla="*/ 1084997 w 1937982"/>
                      <a:gd name="connsiteY4" fmla="*/ 27295 h 846161"/>
                      <a:gd name="connsiteX5" fmla="*/ 1153236 w 1937982"/>
                      <a:gd name="connsiteY5" fmla="*/ 109182 h 846161"/>
                      <a:gd name="connsiteX6" fmla="*/ 1508078 w 1937982"/>
                      <a:gd name="connsiteY6" fmla="*/ 40943 h 846161"/>
                      <a:gd name="connsiteX7" fmla="*/ 1876567 w 1937982"/>
                      <a:gd name="connsiteY7" fmla="*/ 54591 h 846161"/>
                      <a:gd name="connsiteX8" fmla="*/ 1876567 w 1937982"/>
                      <a:gd name="connsiteY8" fmla="*/ 95534 h 846161"/>
                      <a:gd name="connsiteX9" fmla="*/ 1562669 w 1937982"/>
                      <a:gd name="connsiteY9" fmla="*/ 81887 h 846161"/>
                      <a:gd name="connsiteX10" fmla="*/ 1125940 w 1937982"/>
                      <a:gd name="connsiteY10" fmla="*/ 177421 h 846161"/>
                      <a:gd name="connsiteX11" fmla="*/ 975815 w 1937982"/>
                      <a:gd name="connsiteY11" fmla="*/ 272955 h 846161"/>
                      <a:gd name="connsiteX12" fmla="*/ 975815 w 1937982"/>
                      <a:gd name="connsiteY12" fmla="*/ 627797 h 846161"/>
                      <a:gd name="connsiteX13" fmla="*/ 866633 w 1937982"/>
                      <a:gd name="connsiteY13" fmla="*/ 832513 h 846161"/>
                      <a:gd name="connsiteX14" fmla="*/ 443552 w 1937982"/>
                      <a:gd name="connsiteY14" fmla="*/ 709684 h 846161"/>
                      <a:gd name="connsiteX15" fmla="*/ 457200 w 1937982"/>
                      <a:gd name="connsiteY15" fmla="*/ 668740 h 846161"/>
                      <a:gd name="connsiteX16" fmla="*/ 784746 w 1937982"/>
                      <a:gd name="connsiteY16" fmla="*/ 777922 h 846161"/>
                      <a:gd name="connsiteX17" fmla="*/ 880281 w 1937982"/>
                      <a:gd name="connsiteY17" fmla="*/ 764275 h 846161"/>
                      <a:gd name="connsiteX18" fmla="*/ 921224 w 1937982"/>
                      <a:gd name="connsiteY18" fmla="*/ 627797 h 846161"/>
                      <a:gd name="connsiteX19" fmla="*/ 893928 w 1937982"/>
                      <a:gd name="connsiteY19" fmla="*/ 245660 h 846161"/>
                      <a:gd name="connsiteX20" fmla="*/ 702860 w 1937982"/>
                      <a:gd name="connsiteY20" fmla="*/ 163773 h 846161"/>
                      <a:gd name="connsiteX21" fmla="*/ 6824 w 1937982"/>
                      <a:gd name="connsiteY21" fmla="*/ 109182 h 846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937982" h="846161">
                        <a:moveTo>
                          <a:pt x="6824" y="109182"/>
                        </a:moveTo>
                        <a:cubicBezTo>
                          <a:pt x="0" y="100084"/>
                          <a:pt x="527714" y="122830"/>
                          <a:pt x="661917" y="109182"/>
                        </a:cubicBezTo>
                        <a:cubicBezTo>
                          <a:pt x="796120" y="95534"/>
                          <a:pt x="771099" y="45492"/>
                          <a:pt x="812042" y="27295"/>
                        </a:cubicBezTo>
                        <a:cubicBezTo>
                          <a:pt x="852985" y="9098"/>
                          <a:pt x="862084" y="0"/>
                          <a:pt x="907576" y="0"/>
                        </a:cubicBezTo>
                        <a:cubicBezTo>
                          <a:pt x="953068" y="0"/>
                          <a:pt x="1044054" y="9098"/>
                          <a:pt x="1084997" y="27295"/>
                        </a:cubicBezTo>
                        <a:cubicBezTo>
                          <a:pt x="1125940" y="45492"/>
                          <a:pt x="1082723" y="106907"/>
                          <a:pt x="1153236" y="109182"/>
                        </a:cubicBezTo>
                        <a:cubicBezTo>
                          <a:pt x="1223749" y="111457"/>
                          <a:pt x="1387523" y="50042"/>
                          <a:pt x="1508078" y="40943"/>
                        </a:cubicBezTo>
                        <a:cubicBezTo>
                          <a:pt x="1628633" y="31845"/>
                          <a:pt x="1815152" y="45492"/>
                          <a:pt x="1876567" y="54591"/>
                        </a:cubicBezTo>
                        <a:cubicBezTo>
                          <a:pt x="1937982" y="63690"/>
                          <a:pt x="1928883" y="90985"/>
                          <a:pt x="1876567" y="95534"/>
                        </a:cubicBezTo>
                        <a:cubicBezTo>
                          <a:pt x="1824251" y="100083"/>
                          <a:pt x="1687774" y="68239"/>
                          <a:pt x="1562669" y="81887"/>
                        </a:cubicBezTo>
                        <a:cubicBezTo>
                          <a:pt x="1437565" y="95535"/>
                          <a:pt x="1223749" y="145576"/>
                          <a:pt x="1125940" y="177421"/>
                        </a:cubicBezTo>
                        <a:cubicBezTo>
                          <a:pt x="1028131" y="209266"/>
                          <a:pt x="1000836" y="197892"/>
                          <a:pt x="975815" y="272955"/>
                        </a:cubicBezTo>
                        <a:cubicBezTo>
                          <a:pt x="950794" y="348018"/>
                          <a:pt x="994012" y="534537"/>
                          <a:pt x="975815" y="627797"/>
                        </a:cubicBezTo>
                        <a:cubicBezTo>
                          <a:pt x="957618" y="721057"/>
                          <a:pt x="955343" y="818865"/>
                          <a:pt x="866633" y="832513"/>
                        </a:cubicBezTo>
                        <a:cubicBezTo>
                          <a:pt x="777923" y="846161"/>
                          <a:pt x="511791" y="736980"/>
                          <a:pt x="443552" y="709684"/>
                        </a:cubicBezTo>
                        <a:cubicBezTo>
                          <a:pt x="375313" y="682388"/>
                          <a:pt x="400334" y="657367"/>
                          <a:pt x="457200" y="668740"/>
                        </a:cubicBezTo>
                        <a:cubicBezTo>
                          <a:pt x="514066" y="680113"/>
                          <a:pt x="714233" y="762000"/>
                          <a:pt x="784746" y="777922"/>
                        </a:cubicBezTo>
                        <a:cubicBezTo>
                          <a:pt x="855260" y="793845"/>
                          <a:pt x="857535" y="789296"/>
                          <a:pt x="880281" y="764275"/>
                        </a:cubicBezTo>
                        <a:cubicBezTo>
                          <a:pt x="903027" y="739254"/>
                          <a:pt x="918950" y="714233"/>
                          <a:pt x="921224" y="627797"/>
                        </a:cubicBezTo>
                        <a:cubicBezTo>
                          <a:pt x="923498" y="541361"/>
                          <a:pt x="930322" y="322997"/>
                          <a:pt x="893928" y="245660"/>
                        </a:cubicBezTo>
                        <a:cubicBezTo>
                          <a:pt x="857534" y="168323"/>
                          <a:pt x="852985" y="179696"/>
                          <a:pt x="702860" y="163773"/>
                        </a:cubicBezTo>
                        <a:cubicBezTo>
                          <a:pt x="552735" y="147851"/>
                          <a:pt x="13648" y="118280"/>
                          <a:pt x="6824" y="109182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Freeform 86"/>
                  <p:cNvSpPr/>
                  <p:nvPr/>
                </p:nvSpPr>
                <p:spPr>
                  <a:xfrm>
                    <a:off x="4953000" y="3733800"/>
                    <a:ext cx="833650" cy="131304"/>
                  </a:xfrm>
                  <a:custGeom>
                    <a:avLst/>
                    <a:gdLst>
                      <a:gd name="connsiteX0" fmla="*/ 104632 w 2151797"/>
                      <a:gd name="connsiteY0" fmla="*/ 4549 h 338919"/>
                      <a:gd name="connsiteX1" fmla="*/ 295701 w 2151797"/>
                      <a:gd name="connsiteY1" fmla="*/ 86436 h 338919"/>
                      <a:gd name="connsiteX2" fmla="*/ 664190 w 2151797"/>
                      <a:gd name="connsiteY2" fmla="*/ 86436 h 338919"/>
                      <a:gd name="connsiteX3" fmla="*/ 1155510 w 2151797"/>
                      <a:gd name="connsiteY3" fmla="*/ 72788 h 338919"/>
                      <a:gd name="connsiteX4" fmla="*/ 1674125 w 2151797"/>
                      <a:gd name="connsiteY4" fmla="*/ 154674 h 338919"/>
                      <a:gd name="connsiteX5" fmla="*/ 2001671 w 2151797"/>
                      <a:gd name="connsiteY5" fmla="*/ 45492 h 338919"/>
                      <a:gd name="connsiteX6" fmla="*/ 1851546 w 2151797"/>
                      <a:gd name="connsiteY6" fmla="*/ 154674 h 338919"/>
                      <a:gd name="connsiteX7" fmla="*/ 2124501 w 2151797"/>
                      <a:gd name="connsiteY7" fmla="*/ 168322 h 338919"/>
                      <a:gd name="connsiteX8" fmla="*/ 1687772 w 2151797"/>
                      <a:gd name="connsiteY8" fmla="*/ 195618 h 338919"/>
                      <a:gd name="connsiteX9" fmla="*/ 1455760 w 2151797"/>
                      <a:gd name="connsiteY9" fmla="*/ 181970 h 338919"/>
                      <a:gd name="connsiteX10" fmla="*/ 1346578 w 2151797"/>
                      <a:gd name="connsiteY10" fmla="*/ 181970 h 338919"/>
                      <a:gd name="connsiteX11" fmla="*/ 1251044 w 2151797"/>
                      <a:gd name="connsiteY11" fmla="*/ 291152 h 338919"/>
                      <a:gd name="connsiteX12" fmla="*/ 1087271 w 2151797"/>
                      <a:gd name="connsiteY12" fmla="*/ 332095 h 338919"/>
                      <a:gd name="connsiteX13" fmla="*/ 868907 w 2151797"/>
                      <a:gd name="connsiteY13" fmla="*/ 250209 h 338919"/>
                      <a:gd name="connsiteX14" fmla="*/ 787020 w 2151797"/>
                      <a:gd name="connsiteY14" fmla="*/ 127379 h 338919"/>
                      <a:gd name="connsiteX15" fmla="*/ 350292 w 2151797"/>
                      <a:gd name="connsiteY15" fmla="*/ 141027 h 338919"/>
                      <a:gd name="connsiteX16" fmla="*/ 22746 w 2151797"/>
                      <a:gd name="connsiteY16" fmla="*/ 209265 h 338919"/>
                      <a:gd name="connsiteX17" fmla="*/ 213814 w 2151797"/>
                      <a:gd name="connsiteY17" fmla="*/ 113731 h 338919"/>
                      <a:gd name="connsiteX18" fmla="*/ 104632 w 2151797"/>
                      <a:gd name="connsiteY18" fmla="*/ 4549 h 338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151797" h="338919">
                        <a:moveTo>
                          <a:pt x="104632" y="4549"/>
                        </a:moveTo>
                        <a:cubicBezTo>
                          <a:pt x="118280" y="0"/>
                          <a:pt x="202441" y="72788"/>
                          <a:pt x="295701" y="86436"/>
                        </a:cubicBezTo>
                        <a:cubicBezTo>
                          <a:pt x="388961" y="100084"/>
                          <a:pt x="520889" y="88711"/>
                          <a:pt x="664190" y="86436"/>
                        </a:cubicBezTo>
                        <a:cubicBezTo>
                          <a:pt x="807491" y="84161"/>
                          <a:pt x="987188" y="61415"/>
                          <a:pt x="1155510" y="72788"/>
                        </a:cubicBezTo>
                        <a:cubicBezTo>
                          <a:pt x="1323832" y="84161"/>
                          <a:pt x="1533098" y="159223"/>
                          <a:pt x="1674125" y="154674"/>
                        </a:cubicBezTo>
                        <a:cubicBezTo>
                          <a:pt x="1815152" y="150125"/>
                          <a:pt x="1972101" y="45492"/>
                          <a:pt x="2001671" y="45492"/>
                        </a:cubicBezTo>
                        <a:cubicBezTo>
                          <a:pt x="2031241" y="45492"/>
                          <a:pt x="1831074" y="134202"/>
                          <a:pt x="1851546" y="154674"/>
                        </a:cubicBezTo>
                        <a:cubicBezTo>
                          <a:pt x="1872018" y="175146"/>
                          <a:pt x="2151797" y="161498"/>
                          <a:pt x="2124501" y="168322"/>
                        </a:cubicBezTo>
                        <a:cubicBezTo>
                          <a:pt x="2097205" y="175146"/>
                          <a:pt x="1799229" y="193343"/>
                          <a:pt x="1687772" y="195618"/>
                        </a:cubicBezTo>
                        <a:cubicBezTo>
                          <a:pt x="1576315" y="197893"/>
                          <a:pt x="1512625" y="184245"/>
                          <a:pt x="1455760" y="181970"/>
                        </a:cubicBezTo>
                        <a:cubicBezTo>
                          <a:pt x="1398895" y="179695"/>
                          <a:pt x="1380697" y="163773"/>
                          <a:pt x="1346578" y="181970"/>
                        </a:cubicBezTo>
                        <a:cubicBezTo>
                          <a:pt x="1312459" y="200167"/>
                          <a:pt x="1294262" y="266131"/>
                          <a:pt x="1251044" y="291152"/>
                        </a:cubicBezTo>
                        <a:cubicBezTo>
                          <a:pt x="1207826" y="316173"/>
                          <a:pt x="1150961" y="338919"/>
                          <a:pt x="1087271" y="332095"/>
                        </a:cubicBezTo>
                        <a:cubicBezTo>
                          <a:pt x="1023581" y="325271"/>
                          <a:pt x="918949" y="284328"/>
                          <a:pt x="868907" y="250209"/>
                        </a:cubicBezTo>
                        <a:cubicBezTo>
                          <a:pt x="818865" y="216090"/>
                          <a:pt x="873456" y="145576"/>
                          <a:pt x="787020" y="127379"/>
                        </a:cubicBezTo>
                        <a:cubicBezTo>
                          <a:pt x="700584" y="109182"/>
                          <a:pt x="477671" y="127379"/>
                          <a:pt x="350292" y="141027"/>
                        </a:cubicBezTo>
                        <a:cubicBezTo>
                          <a:pt x="222913" y="154675"/>
                          <a:pt x="45492" y="213814"/>
                          <a:pt x="22746" y="209265"/>
                        </a:cubicBezTo>
                        <a:cubicBezTo>
                          <a:pt x="0" y="204716"/>
                          <a:pt x="204716" y="147850"/>
                          <a:pt x="213814" y="113731"/>
                        </a:cubicBezTo>
                        <a:cubicBezTo>
                          <a:pt x="222912" y="79612"/>
                          <a:pt x="90984" y="9098"/>
                          <a:pt x="104632" y="4549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Freeform 87"/>
                  <p:cNvSpPr/>
                  <p:nvPr/>
                </p:nvSpPr>
                <p:spPr>
                  <a:xfrm>
                    <a:off x="5257800" y="3276600"/>
                    <a:ext cx="261044" cy="429904"/>
                  </a:xfrm>
                  <a:custGeom>
                    <a:avLst/>
                    <a:gdLst>
                      <a:gd name="connsiteX0" fmla="*/ 343469 w 689212"/>
                      <a:gd name="connsiteY0" fmla="*/ 275230 h 1135038"/>
                      <a:gd name="connsiteX1" fmla="*/ 220639 w 689212"/>
                      <a:gd name="connsiteY1" fmla="*/ 247934 h 1135038"/>
                      <a:gd name="connsiteX2" fmla="*/ 193343 w 689212"/>
                      <a:gd name="connsiteY2" fmla="*/ 166047 h 1135038"/>
                      <a:gd name="connsiteX3" fmla="*/ 220639 w 689212"/>
                      <a:gd name="connsiteY3" fmla="*/ 43218 h 1135038"/>
                      <a:gd name="connsiteX4" fmla="*/ 329821 w 689212"/>
                      <a:gd name="connsiteY4" fmla="*/ 2274 h 1135038"/>
                      <a:gd name="connsiteX5" fmla="*/ 452651 w 689212"/>
                      <a:gd name="connsiteY5" fmla="*/ 56865 h 1135038"/>
                      <a:gd name="connsiteX6" fmla="*/ 493594 w 689212"/>
                      <a:gd name="connsiteY6" fmla="*/ 179695 h 1135038"/>
                      <a:gd name="connsiteX7" fmla="*/ 425355 w 689212"/>
                      <a:gd name="connsiteY7" fmla="*/ 275230 h 1135038"/>
                      <a:gd name="connsiteX8" fmla="*/ 589128 w 689212"/>
                      <a:gd name="connsiteY8" fmla="*/ 452650 h 1135038"/>
                      <a:gd name="connsiteX9" fmla="*/ 630072 w 689212"/>
                      <a:gd name="connsiteY9" fmla="*/ 739253 h 1135038"/>
                      <a:gd name="connsiteX10" fmla="*/ 684663 w 689212"/>
                      <a:gd name="connsiteY10" fmla="*/ 943970 h 1135038"/>
                      <a:gd name="connsiteX11" fmla="*/ 602776 w 689212"/>
                      <a:gd name="connsiteY11" fmla="*/ 1107743 h 1135038"/>
                      <a:gd name="connsiteX12" fmla="*/ 466299 w 689212"/>
                      <a:gd name="connsiteY12" fmla="*/ 1107743 h 1135038"/>
                      <a:gd name="connsiteX13" fmla="*/ 343469 w 689212"/>
                      <a:gd name="connsiteY13" fmla="*/ 943970 h 1135038"/>
                      <a:gd name="connsiteX14" fmla="*/ 2275 w 689212"/>
                      <a:gd name="connsiteY14" fmla="*/ 875731 h 1135038"/>
                      <a:gd name="connsiteX15" fmla="*/ 357117 w 689212"/>
                      <a:gd name="connsiteY15" fmla="*/ 903027 h 1135038"/>
                      <a:gd name="connsiteX16" fmla="*/ 507242 w 689212"/>
                      <a:gd name="connsiteY16" fmla="*/ 1066800 h 1135038"/>
                      <a:gd name="connsiteX17" fmla="*/ 561833 w 689212"/>
                      <a:gd name="connsiteY17" fmla="*/ 1066800 h 1135038"/>
                      <a:gd name="connsiteX18" fmla="*/ 630072 w 689212"/>
                      <a:gd name="connsiteY18" fmla="*/ 957618 h 1135038"/>
                      <a:gd name="connsiteX19" fmla="*/ 575481 w 689212"/>
                      <a:gd name="connsiteY19" fmla="*/ 766549 h 1135038"/>
                      <a:gd name="connsiteX20" fmla="*/ 548185 w 689212"/>
                      <a:gd name="connsiteY20" fmla="*/ 616424 h 1135038"/>
                      <a:gd name="connsiteX21" fmla="*/ 534537 w 689212"/>
                      <a:gd name="connsiteY21" fmla="*/ 466298 h 1135038"/>
                      <a:gd name="connsiteX22" fmla="*/ 343469 w 689212"/>
                      <a:gd name="connsiteY22" fmla="*/ 275230 h 1135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89212" h="1135038">
                        <a:moveTo>
                          <a:pt x="343469" y="275230"/>
                        </a:moveTo>
                        <a:cubicBezTo>
                          <a:pt x="291153" y="238836"/>
                          <a:pt x="245660" y="266131"/>
                          <a:pt x="220639" y="247934"/>
                        </a:cubicBezTo>
                        <a:cubicBezTo>
                          <a:pt x="195618" y="229737"/>
                          <a:pt x="193343" y="200166"/>
                          <a:pt x="193343" y="166047"/>
                        </a:cubicBezTo>
                        <a:cubicBezTo>
                          <a:pt x="193343" y="131928"/>
                          <a:pt x="197893" y="70514"/>
                          <a:pt x="220639" y="43218"/>
                        </a:cubicBezTo>
                        <a:cubicBezTo>
                          <a:pt x="243385" y="15922"/>
                          <a:pt x="291152" y="0"/>
                          <a:pt x="329821" y="2274"/>
                        </a:cubicBezTo>
                        <a:cubicBezTo>
                          <a:pt x="368490" y="4548"/>
                          <a:pt x="425356" y="27295"/>
                          <a:pt x="452651" y="56865"/>
                        </a:cubicBezTo>
                        <a:cubicBezTo>
                          <a:pt x="479946" y="86435"/>
                          <a:pt x="498143" y="143301"/>
                          <a:pt x="493594" y="179695"/>
                        </a:cubicBezTo>
                        <a:cubicBezTo>
                          <a:pt x="489045" y="216089"/>
                          <a:pt x="409433" y="229738"/>
                          <a:pt x="425355" y="275230"/>
                        </a:cubicBezTo>
                        <a:cubicBezTo>
                          <a:pt x="441277" y="320722"/>
                          <a:pt x="555009" y="375313"/>
                          <a:pt x="589128" y="452650"/>
                        </a:cubicBezTo>
                        <a:cubicBezTo>
                          <a:pt x="623248" y="529987"/>
                          <a:pt x="614149" y="657366"/>
                          <a:pt x="630072" y="739253"/>
                        </a:cubicBezTo>
                        <a:cubicBezTo>
                          <a:pt x="645995" y="821140"/>
                          <a:pt x="689212" y="882555"/>
                          <a:pt x="684663" y="943970"/>
                        </a:cubicBezTo>
                        <a:cubicBezTo>
                          <a:pt x="680114" y="1005385"/>
                          <a:pt x="639170" y="1080448"/>
                          <a:pt x="602776" y="1107743"/>
                        </a:cubicBezTo>
                        <a:cubicBezTo>
                          <a:pt x="566382" y="1135038"/>
                          <a:pt x="509517" y="1135038"/>
                          <a:pt x="466299" y="1107743"/>
                        </a:cubicBezTo>
                        <a:cubicBezTo>
                          <a:pt x="423081" y="1080448"/>
                          <a:pt x="420806" y="982639"/>
                          <a:pt x="343469" y="943970"/>
                        </a:cubicBezTo>
                        <a:cubicBezTo>
                          <a:pt x="266132" y="905301"/>
                          <a:pt x="0" y="882555"/>
                          <a:pt x="2275" y="875731"/>
                        </a:cubicBezTo>
                        <a:cubicBezTo>
                          <a:pt x="4550" y="868907"/>
                          <a:pt x="272956" y="871182"/>
                          <a:pt x="357117" y="903027"/>
                        </a:cubicBezTo>
                        <a:cubicBezTo>
                          <a:pt x="441278" y="934872"/>
                          <a:pt x="473123" y="1039505"/>
                          <a:pt x="507242" y="1066800"/>
                        </a:cubicBezTo>
                        <a:cubicBezTo>
                          <a:pt x="541361" y="1094095"/>
                          <a:pt x="541361" y="1084997"/>
                          <a:pt x="561833" y="1066800"/>
                        </a:cubicBezTo>
                        <a:cubicBezTo>
                          <a:pt x="582305" y="1048603"/>
                          <a:pt x="627797" y="1007660"/>
                          <a:pt x="630072" y="957618"/>
                        </a:cubicBezTo>
                        <a:cubicBezTo>
                          <a:pt x="632347" y="907576"/>
                          <a:pt x="589129" y="823415"/>
                          <a:pt x="575481" y="766549"/>
                        </a:cubicBezTo>
                        <a:cubicBezTo>
                          <a:pt x="561833" y="709683"/>
                          <a:pt x="555009" y="666466"/>
                          <a:pt x="548185" y="616424"/>
                        </a:cubicBezTo>
                        <a:cubicBezTo>
                          <a:pt x="541361" y="566382"/>
                          <a:pt x="573206" y="525438"/>
                          <a:pt x="534537" y="466298"/>
                        </a:cubicBezTo>
                        <a:cubicBezTo>
                          <a:pt x="495868" y="407158"/>
                          <a:pt x="395785" y="311624"/>
                          <a:pt x="343469" y="27523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89" name="Group 67"/>
                  <p:cNvGrpSpPr/>
                  <p:nvPr/>
                </p:nvGrpSpPr>
                <p:grpSpPr>
                  <a:xfrm flipH="1">
                    <a:off x="5943606" y="3274291"/>
                    <a:ext cx="880276" cy="1297712"/>
                    <a:chOff x="5105400" y="3429000"/>
                    <a:chExt cx="937964" cy="1297712"/>
                  </a:xfrm>
                </p:grpSpPr>
                <p:grpSp>
                  <p:nvGrpSpPr>
                    <p:cNvPr id="90" name="Group 61"/>
                    <p:cNvGrpSpPr/>
                    <p:nvPr/>
                  </p:nvGrpSpPr>
                  <p:grpSpPr>
                    <a:xfrm>
                      <a:off x="5638796" y="4343402"/>
                      <a:ext cx="404568" cy="383310"/>
                      <a:chOff x="6096000" y="2514600"/>
                      <a:chExt cx="1450110" cy="1373909"/>
                    </a:xfrm>
                  </p:grpSpPr>
                  <p:sp>
                    <p:nvSpPr>
                      <p:cNvPr id="94" name="Freeform 93"/>
                      <p:cNvSpPr/>
                      <p:nvPr/>
                    </p:nvSpPr>
                    <p:spPr>
                      <a:xfrm>
                        <a:off x="6096000" y="3491346"/>
                        <a:ext cx="1022927" cy="286327"/>
                      </a:xfrm>
                      <a:custGeom>
                        <a:avLst/>
                        <a:gdLst>
                          <a:gd name="connsiteX0" fmla="*/ 919019 w 1022927"/>
                          <a:gd name="connsiteY0" fmla="*/ 228600 h 286327"/>
                          <a:gd name="connsiteX1" fmla="*/ 780473 w 1022927"/>
                          <a:gd name="connsiteY1" fmla="*/ 131618 h 286327"/>
                          <a:gd name="connsiteX2" fmla="*/ 558800 w 1022927"/>
                          <a:gd name="connsiteY2" fmla="*/ 90054 h 286327"/>
                          <a:gd name="connsiteX3" fmla="*/ 143164 w 1022927"/>
                          <a:gd name="connsiteY3" fmla="*/ 90054 h 286327"/>
                          <a:gd name="connsiteX4" fmla="*/ 18473 w 1022927"/>
                          <a:gd name="connsiteY4" fmla="*/ 62345 h 286327"/>
                          <a:gd name="connsiteX5" fmla="*/ 32328 w 1022927"/>
                          <a:gd name="connsiteY5" fmla="*/ 6927 h 286327"/>
                          <a:gd name="connsiteX6" fmla="*/ 101600 w 1022927"/>
                          <a:gd name="connsiteY6" fmla="*/ 20781 h 286327"/>
                          <a:gd name="connsiteX7" fmla="*/ 254000 w 1022927"/>
                          <a:gd name="connsiteY7" fmla="*/ 34636 h 286327"/>
                          <a:gd name="connsiteX8" fmla="*/ 406400 w 1022927"/>
                          <a:gd name="connsiteY8" fmla="*/ 34636 h 286327"/>
                          <a:gd name="connsiteX9" fmla="*/ 614219 w 1022927"/>
                          <a:gd name="connsiteY9" fmla="*/ 20781 h 286327"/>
                          <a:gd name="connsiteX10" fmla="*/ 794328 w 1022927"/>
                          <a:gd name="connsiteY10" fmla="*/ 62345 h 286327"/>
                          <a:gd name="connsiteX11" fmla="*/ 919019 w 1022927"/>
                          <a:gd name="connsiteY11" fmla="*/ 131618 h 286327"/>
                          <a:gd name="connsiteX12" fmla="*/ 988291 w 1022927"/>
                          <a:gd name="connsiteY12" fmla="*/ 200890 h 286327"/>
                          <a:gd name="connsiteX13" fmla="*/ 1016000 w 1022927"/>
                          <a:gd name="connsiteY13" fmla="*/ 228600 h 286327"/>
                          <a:gd name="connsiteX14" fmla="*/ 946728 w 1022927"/>
                          <a:gd name="connsiteY14" fmla="*/ 284018 h 286327"/>
                          <a:gd name="connsiteX15" fmla="*/ 919019 w 1022927"/>
                          <a:gd name="connsiteY15" fmla="*/ 228600 h 2863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022927" h="286327">
                            <a:moveTo>
                              <a:pt x="919019" y="228600"/>
                            </a:moveTo>
                            <a:cubicBezTo>
                              <a:pt x="891310" y="203200"/>
                              <a:pt x="840509" y="154709"/>
                              <a:pt x="780473" y="131618"/>
                            </a:cubicBezTo>
                            <a:cubicBezTo>
                              <a:pt x="720437" y="108527"/>
                              <a:pt x="665018" y="96981"/>
                              <a:pt x="558800" y="90054"/>
                            </a:cubicBezTo>
                            <a:cubicBezTo>
                              <a:pt x="452582" y="83127"/>
                              <a:pt x="233218" y="94672"/>
                              <a:pt x="143164" y="90054"/>
                            </a:cubicBezTo>
                            <a:cubicBezTo>
                              <a:pt x="53110" y="85436"/>
                              <a:pt x="36946" y="76200"/>
                              <a:pt x="18473" y="62345"/>
                            </a:cubicBezTo>
                            <a:cubicBezTo>
                              <a:pt x="0" y="48491"/>
                              <a:pt x="18474" y="13854"/>
                              <a:pt x="32328" y="6927"/>
                            </a:cubicBezTo>
                            <a:cubicBezTo>
                              <a:pt x="46182" y="0"/>
                              <a:pt x="64655" y="16163"/>
                              <a:pt x="101600" y="20781"/>
                            </a:cubicBezTo>
                            <a:cubicBezTo>
                              <a:pt x="138545" y="25399"/>
                              <a:pt x="203200" y="32327"/>
                              <a:pt x="254000" y="34636"/>
                            </a:cubicBezTo>
                            <a:cubicBezTo>
                              <a:pt x="304800" y="36945"/>
                              <a:pt x="346364" y="36945"/>
                              <a:pt x="406400" y="34636"/>
                            </a:cubicBezTo>
                            <a:cubicBezTo>
                              <a:pt x="466436" y="32327"/>
                              <a:pt x="549564" y="16163"/>
                              <a:pt x="614219" y="20781"/>
                            </a:cubicBezTo>
                            <a:cubicBezTo>
                              <a:pt x="678874" y="25399"/>
                              <a:pt x="743528" y="43872"/>
                              <a:pt x="794328" y="62345"/>
                            </a:cubicBezTo>
                            <a:cubicBezTo>
                              <a:pt x="845128" y="80818"/>
                              <a:pt x="886692" y="108527"/>
                              <a:pt x="919019" y="131618"/>
                            </a:cubicBezTo>
                            <a:cubicBezTo>
                              <a:pt x="951346" y="154709"/>
                              <a:pt x="988291" y="200890"/>
                              <a:pt x="988291" y="200890"/>
                            </a:cubicBezTo>
                            <a:cubicBezTo>
                              <a:pt x="1004454" y="217054"/>
                              <a:pt x="1022927" y="214745"/>
                              <a:pt x="1016000" y="228600"/>
                            </a:cubicBezTo>
                            <a:cubicBezTo>
                              <a:pt x="1009073" y="242455"/>
                              <a:pt x="962891" y="286327"/>
                              <a:pt x="946728" y="284018"/>
                            </a:cubicBezTo>
                            <a:cubicBezTo>
                              <a:pt x="930565" y="281709"/>
                              <a:pt x="946728" y="254000"/>
                              <a:pt x="919019" y="228600"/>
                            </a:cubicBez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5" name="Freeform 94"/>
                      <p:cNvSpPr/>
                      <p:nvPr/>
                    </p:nvSpPr>
                    <p:spPr>
                      <a:xfrm>
                        <a:off x="6324600" y="2514600"/>
                        <a:ext cx="1221510" cy="1373909"/>
                      </a:xfrm>
                      <a:custGeom>
                        <a:avLst/>
                        <a:gdLst>
                          <a:gd name="connsiteX0" fmla="*/ 177800 w 1221510"/>
                          <a:gd name="connsiteY0" fmla="*/ 706582 h 1373909"/>
                          <a:gd name="connsiteX1" fmla="*/ 25400 w 1221510"/>
                          <a:gd name="connsiteY1" fmla="*/ 554182 h 1373909"/>
                          <a:gd name="connsiteX2" fmla="*/ 25400 w 1221510"/>
                          <a:gd name="connsiteY2" fmla="*/ 290946 h 1373909"/>
                          <a:gd name="connsiteX3" fmla="*/ 108528 w 1221510"/>
                          <a:gd name="connsiteY3" fmla="*/ 83127 h 1373909"/>
                          <a:gd name="connsiteX4" fmla="*/ 316346 w 1221510"/>
                          <a:gd name="connsiteY4" fmla="*/ 27709 h 1373909"/>
                          <a:gd name="connsiteX5" fmla="*/ 468746 w 1221510"/>
                          <a:gd name="connsiteY5" fmla="*/ 249382 h 1373909"/>
                          <a:gd name="connsiteX6" fmla="*/ 496455 w 1221510"/>
                          <a:gd name="connsiteY6" fmla="*/ 471055 h 1373909"/>
                          <a:gd name="connsiteX7" fmla="*/ 316346 w 1221510"/>
                          <a:gd name="connsiteY7" fmla="*/ 734291 h 1373909"/>
                          <a:gd name="connsiteX8" fmla="*/ 316346 w 1221510"/>
                          <a:gd name="connsiteY8" fmla="*/ 762000 h 1373909"/>
                          <a:gd name="connsiteX9" fmla="*/ 344055 w 1221510"/>
                          <a:gd name="connsiteY9" fmla="*/ 955964 h 1373909"/>
                          <a:gd name="connsiteX10" fmla="*/ 316346 w 1221510"/>
                          <a:gd name="connsiteY10" fmla="*/ 1136073 h 1373909"/>
                          <a:gd name="connsiteX11" fmla="*/ 316346 w 1221510"/>
                          <a:gd name="connsiteY11" fmla="*/ 1205346 h 1373909"/>
                          <a:gd name="connsiteX12" fmla="*/ 371764 w 1221510"/>
                          <a:gd name="connsiteY12" fmla="*/ 1260764 h 1373909"/>
                          <a:gd name="connsiteX13" fmla="*/ 496455 w 1221510"/>
                          <a:gd name="connsiteY13" fmla="*/ 1288473 h 1373909"/>
                          <a:gd name="connsiteX14" fmla="*/ 773546 w 1221510"/>
                          <a:gd name="connsiteY14" fmla="*/ 1205346 h 1373909"/>
                          <a:gd name="connsiteX15" fmla="*/ 1106055 w 1221510"/>
                          <a:gd name="connsiteY15" fmla="*/ 1080655 h 1373909"/>
                          <a:gd name="connsiteX16" fmla="*/ 1161473 w 1221510"/>
                          <a:gd name="connsiteY16" fmla="*/ 1039091 h 1373909"/>
                          <a:gd name="connsiteX17" fmla="*/ 1203037 w 1221510"/>
                          <a:gd name="connsiteY17" fmla="*/ 1094509 h 1373909"/>
                          <a:gd name="connsiteX18" fmla="*/ 1050637 w 1221510"/>
                          <a:gd name="connsiteY18" fmla="*/ 1177636 h 1373909"/>
                          <a:gd name="connsiteX19" fmla="*/ 856673 w 1221510"/>
                          <a:gd name="connsiteY19" fmla="*/ 1246909 h 1373909"/>
                          <a:gd name="connsiteX20" fmla="*/ 621146 w 1221510"/>
                          <a:gd name="connsiteY20" fmla="*/ 1330036 h 1373909"/>
                          <a:gd name="connsiteX21" fmla="*/ 441037 w 1221510"/>
                          <a:gd name="connsiteY21" fmla="*/ 1371600 h 1373909"/>
                          <a:gd name="connsiteX22" fmla="*/ 344055 w 1221510"/>
                          <a:gd name="connsiteY22" fmla="*/ 1343891 h 1373909"/>
                          <a:gd name="connsiteX23" fmla="*/ 274782 w 1221510"/>
                          <a:gd name="connsiteY23" fmla="*/ 1274618 h 1373909"/>
                          <a:gd name="connsiteX24" fmla="*/ 219364 w 1221510"/>
                          <a:gd name="connsiteY24" fmla="*/ 1205346 h 1373909"/>
                          <a:gd name="connsiteX25" fmla="*/ 219364 w 1221510"/>
                          <a:gd name="connsiteY25" fmla="*/ 1039091 h 1373909"/>
                          <a:gd name="connsiteX26" fmla="*/ 233219 w 1221510"/>
                          <a:gd name="connsiteY26" fmla="*/ 886691 h 1373909"/>
                          <a:gd name="connsiteX27" fmla="*/ 219364 w 1221510"/>
                          <a:gd name="connsiteY27" fmla="*/ 775855 h 1373909"/>
                          <a:gd name="connsiteX28" fmla="*/ 177800 w 1221510"/>
                          <a:gd name="connsiteY28" fmla="*/ 706582 h 13739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221510" h="1373909">
                            <a:moveTo>
                              <a:pt x="177800" y="706582"/>
                            </a:moveTo>
                            <a:cubicBezTo>
                              <a:pt x="145473" y="669637"/>
                              <a:pt x="50800" y="623455"/>
                              <a:pt x="25400" y="554182"/>
                            </a:cubicBezTo>
                            <a:cubicBezTo>
                              <a:pt x="0" y="484909"/>
                              <a:pt x="11545" y="369455"/>
                              <a:pt x="25400" y="290946"/>
                            </a:cubicBezTo>
                            <a:cubicBezTo>
                              <a:pt x="39255" y="212437"/>
                              <a:pt x="60037" y="127000"/>
                              <a:pt x="108528" y="83127"/>
                            </a:cubicBezTo>
                            <a:cubicBezTo>
                              <a:pt x="157019" y="39254"/>
                              <a:pt x="256310" y="0"/>
                              <a:pt x="316346" y="27709"/>
                            </a:cubicBezTo>
                            <a:cubicBezTo>
                              <a:pt x="376382" y="55418"/>
                              <a:pt x="438728" y="175491"/>
                              <a:pt x="468746" y="249382"/>
                            </a:cubicBezTo>
                            <a:cubicBezTo>
                              <a:pt x="498764" y="323273"/>
                              <a:pt x="521855" y="390237"/>
                              <a:pt x="496455" y="471055"/>
                            </a:cubicBezTo>
                            <a:cubicBezTo>
                              <a:pt x="471055" y="551873"/>
                              <a:pt x="346364" y="685800"/>
                              <a:pt x="316346" y="734291"/>
                            </a:cubicBezTo>
                            <a:cubicBezTo>
                              <a:pt x="286328" y="782782"/>
                              <a:pt x="311728" y="725055"/>
                              <a:pt x="316346" y="762000"/>
                            </a:cubicBezTo>
                            <a:cubicBezTo>
                              <a:pt x="320964" y="798945"/>
                              <a:pt x="344055" y="893619"/>
                              <a:pt x="344055" y="955964"/>
                            </a:cubicBezTo>
                            <a:cubicBezTo>
                              <a:pt x="344055" y="1018309"/>
                              <a:pt x="320964" y="1094509"/>
                              <a:pt x="316346" y="1136073"/>
                            </a:cubicBezTo>
                            <a:cubicBezTo>
                              <a:pt x="311728" y="1177637"/>
                              <a:pt x="307110" y="1184564"/>
                              <a:pt x="316346" y="1205346"/>
                            </a:cubicBezTo>
                            <a:cubicBezTo>
                              <a:pt x="325582" y="1226128"/>
                              <a:pt x="341746" y="1246910"/>
                              <a:pt x="371764" y="1260764"/>
                            </a:cubicBezTo>
                            <a:cubicBezTo>
                              <a:pt x="401782" y="1274618"/>
                              <a:pt x="429491" y="1297709"/>
                              <a:pt x="496455" y="1288473"/>
                            </a:cubicBezTo>
                            <a:cubicBezTo>
                              <a:pt x="563419" y="1279237"/>
                              <a:pt x="671946" y="1239982"/>
                              <a:pt x="773546" y="1205346"/>
                            </a:cubicBezTo>
                            <a:cubicBezTo>
                              <a:pt x="875146" y="1170710"/>
                              <a:pt x="1041401" y="1108364"/>
                              <a:pt x="1106055" y="1080655"/>
                            </a:cubicBezTo>
                            <a:cubicBezTo>
                              <a:pt x="1170709" y="1052946"/>
                              <a:pt x="1145309" y="1036782"/>
                              <a:pt x="1161473" y="1039091"/>
                            </a:cubicBezTo>
                            <a:cubicBezTo>
                              <a:pt x="1177637" y="1041400"/>
                              <a:pt x="1221510" y="1071418"/>
                              <a:pt x="1203037" y="1094509"/>
                            </a:cubicBezTo>
                            <a:cubicBezTo>
                              <a:pt x="1184564" y="1117600"/>
                              <a:pt x="1108364" y="1152236"/>
                              <a:pt x="1050637" y="1177636"/>
                            </a:cubicBezTo>
                            <a:cubicBezTo>
                              <a:pt x="992910" y="1203036"/>
                              <a:pt x="856673" y="1246909"/>
                              <a:pt x="856673" y="1246909"/>
                            </a:cubicBezTo>
                            <a:cubicBezTo>
                              <a:pt x="785091" y="1272309"/>
                              <a:pt x="690419" y="1309254"/>
                              <a:pt x="621146" y="1330036"/>
                            </a:cubicBezTo>
                            <a:cubicBezTo>
                              <a:pt x="551873" y="1350818"/>
                              <a:pt x="487219" y="1369291"/>
                              <a:pt x="441037" y="1371600"/>
                            </a:cubicBezTo>
                            <a:cubicBezTo>
                              <a:pt x="394855" y="1373909"/>
                              <a:pt x="371764" y="1360055"/>
                              <a:pt x="344055" y="1343891"/>
                            </a:cubicBezTo>
                            <a:cubicBezTo>
                              <a:pt x="316346" y="1327727"/>
                              <a:pt x="295564" y="1297709"/>
                              <a:pt x="274782" y="1274618"/>
                            </a:cubicBezTo>
                            <a:cubicBezTo>
                              <a:pt x="254000" y="1251527"/>
                              <a:pt x="228600" y="1244601"/>
                              <a:pt x="219364" y="1205346"/>
                            </a:cubicBezTo>
                            <a:cubicBezTo>
                              <a:pt x="210128" y="1166091"/>
                              <a:pt x="217055" y="1092200"/>
                              <a:pt x="219364" y="1039091"/>
                            </a:cubicBezTo>
                            <a:cubicBezTo>
                              <a:pt x="221673" y="985982"/>
                              <a:pt x="233219" y="930564"/>
                              <a:pt x="233219" y="886691"/>
                            </a:cubicBezTo>
                            <a:cubicBezTo>
                              <a:pt x="233219" y="842818"/>
                              <a:pt x="226291" y="805873"/>
                              <a:pt x="219364" y="775855"/>
                            </a:cubicBezTo>
                            <a:cubicBezTo>
                              <a:pt x="212437" y="745837"/>
                              <a:pt x="210127" y="743527"/>
                              <a:pt x="177800" y="706582"/>
                            </a:cubicBezTo>
                            <a:close/>
                          </a:path>
                        </a:pathLst>
                      </a:cu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91" name="Freeform 90"/>
                    <p:cNvSpPr/>
                    <p:nvPr/>
                  </p:nvSpPr>
                  <p:spPr>
                    <a:xfrm>
                      <a:off x="5181600" y="4191000"/>
                      <a:ext cx="805218" cy="351574"/>
                    </a:xfrm>
                    <a:custGeom>
                      <a:avLst/>
                      <a:gdLst>
                        <a:gd name="connsiteX0" fmla="*/ 6824 w 1937982"/>
                        <a:gd name="connsiteY0" fmla="*/ 109182 h 846161"/>
                        <a:gd name="connsiteX1" fmla="*/ 661917 w 1937982"/>
                        <a:gd name="connsiteY1" fmla="*/ 109182 h 846161"/>
                        <a:gd name="connsiteX2" fmla="*/ 812042 w 1937982"/>
                        <a:gd name="connsiteY2" fmla="*/ 27295 h 846161"/>
                        <a:gd name="connsiteX3" fmla="*/ 907576 w 1937982"/>
                        <a:gd name="connsiteY3" fmla="*/ 0 h 846161"/>
                        <a:gd name="connsiteX4" fmla="*/ 1084997 w 1937982"/>
                        <a:gd name="connsiteY4" fmla="*/ 27295 h 846161"/>
                        <a:gd name="connsiteX5" fmla="*/ 1153236 w 1937982"/>
                        <a:gd name="connsiteY5" fmla="*/ 109182 h 846161"/>
                        <a:gd name="connsiteX6" fmla="*/ 1508078 w 1937982"/>
                        <a:gd name="connsiteY6" fmla="*/ 40943 h 846161"/>
                        <a:gd name="connsiteX7" fmla="*/ 1876567 w 1937982"/>
                        <a:gd name="connsiteY7" fmla="*/ 54591 h 846161"/>
                        <a:gd name="connsiteX8" fmla="*/ 1876567 w 1937982"/>
                        <a:gd name="connsiteY8" fmla="*/ 95534 h 846161"/>
                        <a:gd name="connsiteX9" fmla="*/ 1562669 w 1937982"/>
                        <a:gd name="connsiteY9" fmla="*/ 81887 h 846161"/>
                        <a:gd name="connsiteX10" fmla="*/ 1125940 w 1937982"/>
                        <a:gd name="connsiteY10" fmla="*/ 177421 h 846161"/>
                        <a:gd name="connsiteX11" fmla="*/ 975815 w 1937982"/>
                        <a:gd name="connsiteY11" fmla="*/ 272955 h 846161"/>
                        <a:gd name="connsiteX12" fmla="*/ 975815 w 1937982"/>
                        <a:gd name="connsiteY12" fmla="*/ 627797 h 846161"/>
                        <a:gd name="connsiteX13" fmla="*/ 866633 w 1937982"/>
                        <a:gd name="connsiteY13" fmla="*/ 832513 h 846161"/>
                        <a:gd name="connsiteX14" fmla="*/ 443552 w 1937982"/>
                        <a:gd name="connsiteY14" fmla="*/ 709684 h 846161"/>
                        <a:gd name="connsiteX15" fmla="*/ 457200 w 1937982"/>
                        <a:gd name="connsiteY15" fmla="*/ 668740 h 846161"/>
                        <a:gd name="connsiteX16" fmla="*/ 784746 w 1937982"/>
                        <a:gd name="connsiteY16" fmla="*/ 777922 h 846161"/>
                        <a:gd name="connsiteX17" fmla="*/ 880281 w 1937982"/>
                        <a:gd name="connsiteY17" fmla="*/ 764275 h 846161"/>
                        <a:gd name="connsiteX18" fmla="*/ 921224 w 1937982"/>
                        <a:gd name="connsiteY18" fmla="*/ 627797 h 846161"/>
                        <a:gd name="connsiteX19" fmla="*/ 893928 w 1937982"/>
                        <a:gd name="connsiteY19" fmla="*/ 245660 h 846161"/>
                        <a:gd name="connsiteX20" fmla="*/ 702860 w 1937982"/>
                        <a:gd name="connsiteY20" fmla="*/ 163773 h 846161"/>
                        <a:gd name="connsiteX21" fmla="*/ 6824 w 1937982"/>
                        <a:gd name="connsiteY21" fmla="*/ 109182 h 8461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</a:cxnLst>
                      <a:rect l="l" t="t" r="r" b="b"/>
                      <a:pathLst>
                        <a:path w="1937982" h="846161">
                          <a:moveTo>
                            <a:pt x="6824" y="109182"/>
                          </a:moveTo>
                          <a:cubicBezTo>
                            <a:pt x="0" y="100084"/>
                            <a:pt x="527714" y="122830"/>
                            <a:pt x="661917" y="109182"/>
                          </a:cubicBezTo>
                          <a:cubicBezTo>
                            <a:pt x="796120" y="95534"/>
                            <a:pt x="771099" y="45492"/>
                            <a:pt x="812042" y="27295"/>
                          </a:cubicBezTo>
                          <a:cubicBezTo>
                            <a:pt x="852985" y="9098"/>
                            <a:pt x="862084" y="0"/>
                            <a:pt x="907576" y="0"/>
                          </a:cubicBezTo>
                          <a:cubicBezTo>
                            <a:pt x="953068" y="0"/>
                            <a:pt x="1044054" y="9098"/>
                            <a:pt x="1084997" y="27295"/>
                          </a:cubicBezTo>
                          <a:cubicBezTo>
                            <a:pt x="1125940" y="45492"/>
                            <a:pt x="1082723" y="106907"/>
                            <a:pt x="1153236" y="109182"/>
                          </a:cubicBezTo>
                          <a:cubicBezTo>
                            <a:pt x="1223749" y="111457"/>
                            <a:pt x="1387523" y="50042"/>
                            <a:pt x="1508078" y="40943"/>
                          </a:cubicBezTo>
                          <a:cubicBezTo>
                            <a:pt x="1628633" y="31845"/>
                            <a:pt x="1815152" y="45492"/>
                            <a:pt x="1876567" y="54591"/>
                          </a:cubicBezTo>
                          <a:cubicBezTo>
                            <a:pt x="1937982" y="63690"/>
                            <a:pt x="1928883" y="90985"/>
                            <a:pt x="1876567" y="95534"/>
                          </a:cubicBezTo>
                          <a:cubicBezTo>
                            <a:pt x="1824251" y="100083"/>
                            <a:pt x="1687774" y="68239"/>
                            <a:pt x="1562669" y="81887"/>
                          </a:cubicBezTo>
                          <a:cubicBezTo>
                            <a:pt x="1437565" y="95535"/>
                            <a:pt x="1223749" y="145576"/>
                            <a:pt x="1125940" y="177421"/>
                          </a:cubicBezTo>
                          <a:cubicBezTo>
                            <a:pt x="1028131" y="209266"/>
                            <a:pt x="1000836" y="197892"/>
                            <a:pt x="975815" y="272955"/>
                          </a:cubicBezTo>
                          <a:cubicBezTo>
                            <a:pt x="950794" y="348018"/>
                            <a:pt x="994012" y="534537"/>
                            <a:pt x="975815" y="627797"/>
                          </a:cubicBezTo>
                          <a:cubicBezTo>
                            <a:pt x="957618" y="721057"/>
                            <a:pt x="955343" y="818865"/>
                            <a:pt x="866633" y="832513"/>
                          </a:cubicBezTo>
                          <a:cubicBezTo>
                            <a:pt x="777923" y="846161"/>
                            <a:pt x="511791" y="736980"/>
                            <a:pt x="443552" y="709684"/>
                          </a:cubicBezTo>
                          <a:cubicBezTo>
                            <a:pt x="375313" y="682388"/>
                            <a:pt x="400334" y="657367"/>
                            <a:pt x="457200" y="668740"/>
                          </a:cubicBezTo>
                          <a:cubicBezTo>
                            <a:pt x="514066" y="680113"/>
                            <a:pt x="714233" y="762000"/>
                            <a:pt x="784746" y="777922"/>
                          </a:cubicBezTo>
                          <a:cubicBezTo>
                            <a:pt x="855260" y="793845"/>
                            <a:pt x="857535" y="789296"/>
                            <a:pt x="880281" y="764275"/>
                          </a:cubicBezTo>
                          <a:cubicBezTo>
                            <a:pt x="903027" y="739254"/>
                            <a:pt x="918950" y="714233"/>
                            <a:pt x="921224" y="627797"/>
                          </a:cubicBezTo>
                          <a:cubicBezTo>
                            <a:pt x="923498" y="541361"/>
                            <a:pt x="930322" y="322997"/>
                            <a:pt x="893928" y="245660"/>
                          </a:cubicBezTo>
                          <a:cubicBezTo>
                            <a:pt x="857534" y="168323"/>
                            <a:pt x="852985" y="179696"/>
                            <a:pt x="702860" y="163773"/>
                          </a:cubicBezTo>
                          <a:cubicBezTo>
                            <a:pt x="552735" y="147851"/>
                            <a:pt x="13648" y="118280"/>
                            <a:pt x="6824" y="109182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reeform 91"/>
                    <p:cNvSpPr/>
                    <p:nvPr/>
                  </p:nvSpPr>
                  <p:spPr>
                    <a:xfrm>
                      <a:off x="5105400" y="3886200"/>
                      <a:ext cx="833650" cy="131304"/>
                    </a:xfrm>
                    <a:custGeom>
                      <a:avLst/>
                      <a:gdLst>
                        <a:gd name="connsiteX0" fmla="*/ 104632 w 2151797"/>
                        <a:gd name="connsiteY0" fmla="*/ 4549 h 338919"/>
                        <a:gd name="connsiteX1" fmla="*/ 295701 w 2151797"/>
                        <a:gd name="connsiteY1" fmla="*/ 86436 h 338919"/>
                        <a:gd name="connsiteX2" fmla="*/ 664190 w 2151797"/>
                        <a:gd name="connsiteY2" fmla="*/ 86436 h 338919"/>
                        <a:gd name="connsiteX3" fmla="*/ 1155510 w 2151797"/>
                        <a:gd name="connsiteY3" fmla="*/ 72788 h 338919"/>
                        <a:gd name="connsiteX4" fmla="*/ 1674125 w 2151797"/>
                        <a:gd name="connsiteY4" fmla="*/ 154674 h 338919"/>
                        <a:gd name="connsiteX5" fmla="*/ 2001671 w 2151797"/>
                        <a:gd name="connsiteY5" fmla="*/ 45492 h 338919"/>
                        <a:gd name="connsiteX6" fmla="*/ 1851546 w 2151797"/>
                        <a:gd name="connsiteY6" fmla="*/ 154674 h 338919"/>
                        <a:gd name="connsiteX7" fmla="*/ 2124501 w 2151797"/>
                        <a:gd name="connsiteY7" fmla="*/ 168322 h 338919"/>
                        <a:gd name="connsiteX8" fmla="*/ 1687772 w 2151797"/>
                        <a:gd name="connsiteY8" fmla="*/ 195618 h 338919"/>
                        <a:gd name="connsiteX9" fmla="*/ 1455760 w 2151797"/>
                        <a:gd name="connsiteY9" fmla="*/ 181970 h 338919"/>
                        <a:gd name="connsiteX10" fmla="*/ 1346578 w 2151797"/>
                        <a:gd name="connsiteY10" fmla="*/ 181970 h 338919"/>
                        <a:gd name="connsiteX11" fmla="*/ 1251044 w 2151797"/>
                        <a:gd name="connsiteY11" fmla="*/ 291152 h 338919"/>
                        <a:gd name="connsiteX12" fmla="*/ 1087271 w 2151797"/>
                        <a:gd name="connsiteY12" fmla="*/ 332095 h 338919"/>
                        <a:gd name="connsiteX13" fmla="*/ 868907 w 2151797"/>
                        <a:gd name="connsiteY13" fmla="*/ 250209 h 338919"/>
                        <a:gd name="connsiteX14" fmla="*/ 787020 w 2151797"/>
                        <a:gd name="connsiteY14" fmla="*/ 127379 h 338919"/>
                        <a:gd name="connsiteX15" fmla="*/ 350292 w 2151797"/>
                        <a:gd name="connsiteY15" fmla="*/ 141027 h 338919"/>
                        <a:gd name="connsiteX16" fmla="*/ 22746 w 2151797"/>
                        <a:gd name="connsiteY16" fmla="*/ 209265 h 338919"/>
                        <a:gd name="connsiteX17" fmla="*/ 213814 w 2151797"/>
                        <a:gd name="connsiteY17" fmla="*/ 113731 h 338919"/>
                        <a:gd name="connsiteX18" fmla="*/ 104632 w 2151797"/>
                        <a:gd name="connsiteY18" fmla="*/ 4549 h 3389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151797" h="338919">
                          <a:moveTo>
                            <a:pt x="104632" y="4549"/>
                          </a:moveTo>
                          <a:cubicBezTo>
                            <a:pt x="118280" y="0"/>
                            <a:pt x="202441" y="72788"/>
                            <a:pt x="295701" y="86436"/>
                          </a:cubicBezTo>
                          <a:cubicBezTo>
                            <a:pt x="388961" y="100084"/>
                            <a:pt x="520889" y="88711"/>
                            <a:pt x="664190" y="86436"/>
                          </a:cubicBezTo>
                          <a:cubicBezTo>
                            <a:pt x="807491" y="84161"/>
                            <a:pt x="987188" y="61415"/>
                            <a:pt x="1155510" y="72788"/>
                          </a:cubicBezTo>
                          <a:cubicBezTo>
                            <a:pt x="1323832" y="84161"/>
                            <a:pt x="1533098" y="159223"/>
                            <a:pt x="1674125" y="154674"/>
                          </a:cubicBezTo>
                          <a:cubicBezTo>
                            <a:pt x="1815152" y="150125"/>
                            <a:pt x="1972101" y="45492"/>
                            <a:pt x="2001671" y="45492"/>
                          </a:cubicBezTo>
                          <a:cubicBezTo>
                            <a:pt x="2031241" y="45492"/>
                            <a:pt x="1831074" y="134202"/>
                            <a:pt x="1851546" y="154674"/>
                          </a:cubicBezTo>
                          <a:cubicBezTo>
                            <a:pt x="1872018" y="175146"/>
                            <a:pt x="2151797" y="161498"/>
                            <a:pt x="2124501" y="168322"/>
                          </a:cubicBezTo>
                          <a:cubicBezTo>
                            <a:pt x="2097205" y="175146"/>
                            <a:pt x="1799229" y="193343"/>
                            <a:pt x="1687772" y="195618"/>
                          </a:cubicBezTo>
                          <a:cubicBezTo>
                            <a:pt x="1576315" y="197893"/>
                            <a:pt x="1512625" y="184245"/>
                            <a:pt x="1455760" y="181970"/>
                          </a:cubicBezTo>
                          <a:cubicBezTo>
                            <a:pt x="1398895" y="179695"/>
                            <a:pt x="1380697" y="163773"/>
                            <a:pt x="1346578" y="181970"/>
                          </a:cubicBezTo>
                          <a:cubicBezTo>
                            <a:pt x="1312459" y="200167"/>
                            <a:pt x="1294262" y="266131"/>
                            <a:pt x="1251044" y="291152"/>
                          </a:cubicBezTo>
                          <a:cubicBezTo>
                            <a:pt x="1207826" y="316173"/>
                            <a:pt x="1150961" y="338919"/>
                            <a:pt x="1087271" y="332095"/>
                          </a:cubicBezTo>
                          <a:cubicBezTo>
                            <a:pt x="1023581" y="325271"/>
                            <a:pt x="918949" y="284328"/>
                            <a:pt x="868907" y="250209"/>
                          </a:cubicBezTo>
                          <a:cubicBezTo>
                            <a:pt x="818865" y="216090"/>
                            <a:pt x="873456" y="145576"/>
                            <a:pt x="787020" y="127379"/>
                          </a:cubicBezTo>
                          <a:cubicBezTo>
                            <a:pt x="700584" y="109182"/>
                            <a:pt x="477671" y="127379"/>
                            <a:pt x="350292" y="141027"/>
                          </a:cubicBezTo>
                          <a:cubicBezTo>
                            <a:pt x="222913" y="154675"/>
                            <a:pt x="45492" y="213814"/>
                            <a:pt x="22746" y="209265"/>
                          </a:cubicBezTo>
                          <a:cubicBezTo>
                            <a:pt x="0" y="204716"/>
                            <a:pt x="204716" y="147850"/>
                            <a:pt x="213814" y="113731"/>
                          </a:cubicBezTo>
                          <a:cubicBezTo>
                            <a:pt x="222912" y="79612"/>
                            <a:pt x="90984" y="9098"/>
                            <a:pt x="104632" y="4549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Freeform 92"/>
                    <p:cNvSpPr/>
                    <p:nvPr/>
                  </p:nvSpPr>
                  <p:spPr>
                    <a:xfrm>
                      <a:off x="5410200" y="3429000"/>
                      <a:ext cx="261044" cy="429904"/>
                    </a:xfrm>
                    <a:custGeom>
                      <a:avLst/>
                      <a:gdLst>
                        <a:gd name="connsiteX0" fmla="*/ 343469 w 689212"/>
                        <a:gd name="connsiteY0" fmla="*/ 275230 h 1135038"/>
                        <a:gd name="connsiteX1" fmla="*/ 220639 w 689212"/>
                        <a:gd name="connsiteY1" fmla="*/ 247934 h 1135038"/>
                        <a:gd name="connsiteX2" fmla="*/ 193343 w 689212"/>
                        <a:gd name="connsiteY2" fmla="*/ 166047 h 1135038"/>
                        <a:gd name="connsiteX3" fmla="*/ 220639 w 689212"/>
                        <a:gd name="connsiteY3" fmla="*/ 43218 h 1135038"/>
                        <a:gd name="connsiteX4" fmla="*/ 329821 w 689212"/>
                        <a:gd name="connsiteY4" fmla="*/ 2274 h 1135038"/>
                        <a:gd name="connsiteX5" fmla="*/ 452651 w 689212"/>
                        <a:gd name="connsiteY5" fmla="*/ 56865 h 1135038"/>
                        <a:gd name="connsiteX6" fmla="*/ 493594 w 689212"/>
                        <a:gd name="connsiteY6" fmla="*/ 179695 h 1135038"/>
                        <a:gd name="connsiteX7" fmla="*/ 425355 w 689212"/>
                        <a:gd name="connsiteY7" fmla="*/ 275230 h 1135038"/>
                        <a:gd name="connsiteX8" fmla="*/ 589128 w 689212"/>
                        <a:gd name="connsiteY8" fmla="*/ 452650 h 1135038"/>
                        <a:gd name="connsiteX9" fmla="*/ 630072 w 689212"/>
                        <a:gd name="connsiteY9" fmla="*/ 739253 h 1135038"/>
                        <a:gd name="connsiteX10" fmla="*/ 684663 w 689212"/>
                        <a:gd name="connsiteY10" fmla="*/ 943970 h 1135038"/>
                        <a:gd name="connsiteX11" fmla="*/ 602776 w 689212"/>
                        <a:gd name="connsiteY11" fmla="*/ 1107743 h 1135038"/>
                        <a:gd name="connsiteX12" fmla="*/ 466299 w 689212"/>
                        <a:gd name="connsiteY12" fmla="*/ 1107743 h 1135038"/>
                        <a:gd name="connsiteX13" fmla="*/ 343469 w 689212"/>
                        <a:gd name="connsiteY13" fmla="*/ 943970 h 1135038"/>
                        <a:gd name="connsiteX14" fmla="*/ 2275 w 689212"/>
                        <a:gd name="connsiteY14" fmla="*/ 875731 h 1135038"/>
                        <a:gd name="connsiteX15" fmla="*/ 357117 w 689212"/>
                        <a:gd name="connsiteY15" fmla="*/ 903027 h 1135038"/>
                        <a:gd name="connsiteX16" fmla="*/ 507242 w 689212"/>
                        <a:gd name="connsiteY16" fmla="*/ 1066800 h 1135038"/>
                        <a:gd name="connsiteX17" fmla="*/ 561833 w 689212"/>
                        <a:gd name="connsiteY17" fmla="*/ 1066800 h 1135038"/>
                        <a:gd name="connsiteX18" fmla="*/ 630072 w 689212"/>
                        <a:gd name="connsiteY18" fmla="*/ 957618 h 1135038"/>
                        <a:gd name="connsiteX19" fmla="*/ 575481 w 689212"/>
                        <a:gd name="connsiteY19" fmla="*/ 766549 h 1135038"/>
                        <a:gd name="connsiteX20" fmla="*/ 548185 w 689212"/>
                        <a:gd name="connsiteY20" fmla="*/ 616424 h 1135038"/>
                        <a:gd name="connsiteX21" fmla="*/ 534537 w 689212"/>
                        <a:gd name="connsiteY21" fmla="*/ 466298 h 1135038"/>
                        <a:gd name="connsiteX22" fmla="*/ 343469 w 689212"/>
                        <a:gd name="connsiteY22" fmla="*/ 275230 h 1135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89212" h="1135038">
                          <a:moveTo>
                            <a:pt x="343469" y="275230"/>
                          </a:moveTo>
                          <a:cubicBezTo>
                            <a:pt x="291153" y="238836"/>
                            <a:pt x="245660" y="266131"/>
                            <a:pt x="220639" y="247934"/>
                          </a:cubicBezTo>
                          <a:cubicBezTo>
                            <a:pt x="195618" y="229737"/>
                            <a:pt x="193343" y="200166"/>
                            <a:pt x="193343" y="166047"/>
                          </a:cubicBezTo>
                          <a:cubicBezTo>
                            <a:pt x="193343" y="131928"/>
                            <a:pt x="197893" y="70514"/>
                            <a:pt x="220639" y="43218"/>
                          </a:cubicBezTo>
                          <a:cubicBezTo>
                            <a:pt x="243385" y="15922"/>
                            <a:pt x="291152" y="0"/>
                            <a:pt x="329821" y="2274"/>
                          </a:cubicBezTo>
                          <a:cubicBezTo>
                            <a:pt x="368490" y="4548"/>
                            <a:pt x="425356" y="27295"/>
                            <a:pt x="452651" y="56865"/>
                          </a:cubicBezTo>
                          <a:cubicBezTo>
                            <a:pt x="479946" y="86435"/>
                            <a:pt x="498143" y="143301"/>
                            <a:pt x="493594" y="179695"/>
                          </a:cubicBezTo>
                          <a:cubicBezTo>
                            <a:pt x="489045" y="216089"/>
                            <a:pt x="409433" y="229738"/>
                            <a:pt x="425355" y="275230"/>
                          </a:cubicBezTo>
                          <a:cubicBezTo>
                            <a:pt x="441277" y="320722"/>
                            <a:pt x="555009" y="375313"/>
                            <a:pt x="589128" y="452650"/>
                          </a:cubicBezTo>
                          <a:cubicBezTo>
                            <a:pt x="623248" y="529987"/>
                            <a:pt x="614149" y="657366"/>
                            <a:pt x="630072" y="739253"/>
                          </a:cubicBezTo>
                          <a:cubicBezTo>
                            <a:pt x="645995" y="821140"/>
                            <a:pt x="689212" y="882555"/>
                            <a:pt x="684663" y="943970"/>
                          </a:cubicBezTo>
                          <a:cubicBezTo>
                            <a:pt x="680114" y="1005385"/>
                            <a:pt x="639170" y="1080448"/>
                            <a:pt x="602776" y="1107743"/>
                          </a:cubicBezTo>
                          <a:cubicBezTo>
                            <a:pt x="566382" y="1135038"/>
                            <a:pt x="509517" y="1135038"/>
                            <a:pt x="466299" y="1107743"/>
                          </a:cubicBezTo>
                          <a:cubicBezTo>
                            <a:pt x="423081" y="1080448"/>
                            <a:pt x="420806" y="982639"/>
                            <a:pt x="343469" y="943970"/>
                          </a:cubicBezTo>
                          <a:cubicBezTo>
                            <a:pt x="266132" y="905301"/>
                            <a:pt x="0" y="882555"/>
                            <a:pt x="2275" y="875731"/>
                          </a:cubicBezTo>
                          <a:cubicBezTo>
                            <a:pt x="4550" y="868907"/>
                            <a:pt x="272956" y="871182"/>
                            <a:pt x="357117" y="903027"/>
                          </a:cubicBezTo>
                          <a:cubicBezTo>
                            <a:pt x="441278" y="934872"/>
                            <a:pt x="473123" y="1039505"/>
                            <a:pt x="507242" y="1066800"/>
                          </a:cubicBezTo>
                          <a:cubicBezTo>
                            <a:pt x="541361" y="1094095"/>
                            <a:pt x="541361" y="1084997"/>
                            <a:pt x="561833" y="1066800"/>
                          </a:cubicBezTo>
                          <a:cubicBezTo>
                            <a:pt x="582305" y="1048603"/>
                            <a:pt x="627797" y="1007660"/>
                            <a:pt x="630072" y="957618"/>
                          </a:cubicBezTo>
                          <a:cubicBezTo>
                            <a:pt x="632347" y="907576"/>
                            <a:pt x="589129" y="823415"/>
                            <a:pt x="575481" y="766549"/>
                          </a:cubicBezTo>
                          <a:cubicBezTo>
                            <a:pt x="561833" y="709683"/>
                            <a:pt x="555009" y="666466"/>
                            <a:pt x="548185" y="616424"/>
                          </a:cubicBezTo>
                          <a:cubicBezTo>
                            <a:pt x="541361" y="566382"/>
                            <a:pt x="573206" y="525438"/>
                            <a:pt x="534537" y="466298"/>
                          </a:cubicBezTo>
                          <a:cubicBezTo>
                            <a:pt x="495868" y="407158"/>
                            <a:pt x="395785" y="311624"/>
                            <a:pt x="343469" y="275230"/>
                          </a:cubicBez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83" name="Oval 82"/>
                <p:cNvSpPr/>
                <p:nvPr/>
              </p:nvSpPr>
              <p:spPr>
                <a:xfrm>
                  <a:off x="5583640" y="2514600"/>
                  <a:ext cx="152400" cy="19812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3" name="Group 90"/>
            <p:cNvGrpSpPr/>
            <p:nvPr/>
          </p:nvGrpSpPr>
          <p:grpSpPr>
            <a:xfrm>
              <a:off x="7086600" y="2286000"/>
              <a:ext cx="1905000" cy="2971800"/>
              <a:chOff x="7086600" y="2286000"/>
              <a:chExt cx="1905000" cy="29718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7086600" y="2286000"/>
                <a:ext cx="1905000" cy="2971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83"/>
              <p:cNvGrpSpPr/>
              <p:nvPr/>
            </p:nvGrpSpPr>
            <p:grpSpPr>
              <a:xfrm>
                <a:off x="7239000" y="3276600"/>
                <a:ext cx="1600200" cy="644706"/>
                <a:chOff x="7543800" y="3440668"/>
                <a:chExt cx="1600200" cy="644706"/>
              </a:xfrm>
            </p:grpSpPr>
            <p:sp>
              <p:nvSpPr>
                <p:cNvPr id="76" name="Oval 21"/>
                <p:cNvSpPr>
                  <a:spLocks noChangeArrowheads="1"/>
                </p:cNvSpPr>
                <p:nvPr/>
              </p:nvSpPr>
              <p:spPr bwMode="auto">
                <a:xfrm>
                  <a:off x="7543800" y="3696269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" name="Freeform 76"/>
                <p:cNvSpPr/>
                <p:nvPr/>
              </p:nvSpPr>
              <p:spPr>
                <a:xfrm>
                  <a:off x="8338782" y="3733800"/>
                  <a:ext cx="805218" cy="351574"/>
                </a:xfrm>
                <a:custGeom>
                  <a:avLst/>
                  <a:gdLst>
                    <a:gd name="connsiteX0" fmla="*/ 6824 w 1937982"/>
                    <a:gd name="connsiteY0" fmla="*/ 109182 h 846161"/>
                    <a:gd name="connsiteX1" fmla="*/ 661917 w 1937982"/>
                    <a:gd name="connsiteY1" fmla="*/ 109182 h 846161"/>
                    <a:gd name="connsiteX2" fmla="*/ 812042 w 1937982"/>
                    <a:gd name="connsiteY2" fmla="*/ 27295 h 846161"/>
                    <a:gd name="connsiteX3" fmla="*/ 907576 w 1937982"/>
                    <a:gd name="connsiteY3" fmla="*/ 0 h 846161"/>
                    <a:gd name="connsiteX4" fmla="*/ 1084997 w 1937982"/>
                    <a:gd name="connsiteY4" fmla="*/ 27295 h 846161"/>
                    <a:gd name="connsiteX5" fmla="*/ 1153236 w 1937982"/>
                    <a:gd name="connsiteY5" fmla="*/ 109182 h 846161"/>
                    <a:gd name="connsiteX6" fmla="*/ 1508078 w 1937982"/>
                    <a:gd name="connsiteY6" fmla="*/ 40943 h 846161"/>
                    <a:gd name="connsiteX7" fmla="*/ 1876567 w 1937982"/>
                    <a:gd name="connsiteY7" fmla="*/ 54591 h 846161"/>
                    <a:gd name="connsiteX8" fmla="*/ 1876567 w 1937982"/>
                    <a:gd name="connsiteY8" fmla="*/ 95534 h 846161"/>
                    <a:gd name="connsiteX9" fmla="*/ 1562669 w 1937982"/>
                    <a:gd name="connsiteY9" fmla="*/ 81887 h 846161"/>
                    <a:gd name="connsiteX10" fmla="*/ 1125940 w 1937982"/>
                    <a:gd name="connsiteY10" fmla="*/ 177421 h 846161"/>
                    <a:gd name="connsiteX11" fmla="*/ 975815 w 1937982"/>
                    <a:gd name="connsiteY11" fmla="*/ 272955 h 846161"/>
                    <a:gd name="connsiteX12" fmla="*/ 975815 w 1937982"/>
                    <a:gd name="connsiteY12" fmla="*/ 627797 h 846161"/>
                    <a:gd name="connsiteX13" fmla="*/ 866633 w 1937982"/>
                    <a:gd name="connsiteY13" fmla="*/ 832513 h 846161"/>
                    <a:gd name="connsiteX14" fmla="*/ 443552 w 1937982"/>
                    <a:gd name="connsiteY14" fmla="*/ 709684 h 846161"/>
                    <a:gd name="connsiteX15" fmla="*/ 457200 w 1937982"/>
                    <a:gd name="connsiteY15" fmla="*/ 668740 h 846161"/>
                    <a:gd name="connsiteX16" fmla="*/ 784746 w 1937982"/>
                    <a:gd name="connsiteY16" fmla="*/ 777922 h 846161"/>
                    <a:gd name="connsiteX17" fmla="*/ 880281 w 1937982"/>
                    <a:gd name="connsiteY17" fmla="*/ 764275 h 846161"/>
                    <a:gd name="connsiteX18" fmla="*/ 921224 w 1937982"/>
                    <a:gd name="connsiteY18" fmla="*/ 627797 h 846161"/>
                    <a:gd name="connsiteX19" fmla="*/ 893928 w 1937982"/>
                    <a:gd name="connsiteY19" fmla="*/ 245660 h 846161"/>
                    <a:gd name="connsiteX20" fmla="*/ 702860 w 1937982"/>
                    <a:gd name="connsiteY20" fmla="*/ 163773 h 846161"/>
                    <a:gd name="connsiteX21" fmla="*/ 6824 w 1937982"/>
                    <a:gd name="connsiteY21" fmla="*/ 109182 h 846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937982" h="846161">
                      <a:moveTo>
                        <a:pt x="6824" y="109182"/>
                      </a:moveTo>
                      <a:cubicBezTo>
                        <a:pt x="0" y="100084"/>
                        <a:pt x="527714" y="122830"/>
                        <a:pt x="661917" y="109182"/>
                      </a:cubicBezTo>
                      <a:cubicBezTo>
                        <a:pt x="796120" y="95534"/>
                        <a:pt x="771099" y="45492"/>
                        <a:pt x="812042" y="27295"/>
                      </a:cubicBezTo>
                      <a:cubicBezTo>
                        <a:pt x="852985" y="9098"/>
                        <a:pt x="862084" y="0"/>
                        <a:pt x="907576" y="0"/>
                      </a:cubicBezTo>
                      <a:cubicBezTo>
                        <a:pt x="953068" y="0"/>
                        <a:pt x="1044054" y="9098"/>
                        <a:pt x="1084997" y="27295"/>
                      </a:cubicBezTo>
                      <a:cubicBezTo>
                        <a:pt x="1125940" y="45492"/>
                        <a:pt x="1082723" y="106907"/>
                        <a:pt x="1153236" y="109182"/>
                      </a:cubicBezTo>
                      <a:cubicBezTo>
                        <a:pt x="1223749" y="111457"/>
                        <a:pt x="1387523" y="50042"/>
                        <a:pt x="1508078" y="40943"/>
                      </a:cubicBezTo>
                      <a:cubicBezTo>
                        <a:pt x="1628633" y="31845"/>
                        <a:pt x="1815152" y="45492"/>
                        <a:pt x="1876567" y="54591"/>
                      </a:cubicBezTo>
                      <a:cubicBezTo>
                        <a:pt x="1937982" y="63690"/>
                        <a:pt x="1928883" y="90985"/>
                        <a:pt x="1876567" y="95534"/>
                      </a:cubicBezTo>
                      <a:cubicBezTo>
                        <a:pt x="1824251" y="100083"/>
                        <a:pt x="1687774" y="68239"/>
                        <a:pt x="1562669" y="81887"/>
                      </a:cubicBezTo>
                      <a:cubicBezTo>
                        <a:pt x="1437565" y="95535"/>
                        <a:pt x="1223749" y="145576"/>
                        <a:pt x="1125940" y="177421"/>
                      </a:cubicBezTo>
                      <a:cubicBezTo>
                        <a:pt x="1028131" y="209266"/>
                        <a:pt x="1000836" y="197892"/>
                        <a:pt x="975815" y="272955"/>
                      </a:cubicBezTo>
                      <a:cubicBezTo>
                        <a:pt x="950794" y="348018"/>
                        <a:pt x="994012" y="534537"/>
                        <a:pt x="975815" y="627797"/>
                      </a:cubicBezTo>
                      <a:cubicBezTo>
                        <a:pt x="957618" y="721057"/>
                        <a:pt x="955343" y="818865"/>
                        <a:pt x="866633" y="832513"/>
                      </a:cubicBezTo>
                      <a:cubicBezTo>
                        <a:pt x="777923" y="846161"/>
                        <a:pt x="511791" y="736980"/>
                        <a:pt x="443552" y="709684"/>
                      </a:cubicBezTo>
                      <a:cubicBezTo>
                        <a:pt x="375313" y="682388"/>
                        <a:pt x="400334" y="657367"/>
                        <a:pt x="457200" y="668740"/>
                      </a:cubicBezTo>
                      <a:cubicBezTo>
                        <a:pt x="514066" y="680113"/>
                        <a:pt x="714233" y="762000"/>
                        <a:pt x="784746" y="777922"/>
                      </a:cubicBezTo>
                      <a:cubicBezTo>
                        <a:pt x="855260" y="793845"/>
                        <a:pt x="857535" y="789296"/>
                        <a:pt x="880281" y="764275"/>
                      </a:cubicBezTo>
                      <a:cubicBezTo>
                        <a:pt x="903027" y="739254"/>
                        <a:pt x="918950" y="714233"/>
                        <a:pt x="921224" y="627797"/>
                      </a:cubicBezTo>
                      <a:cubicBezTo>
                        <a:pt x="923498" y="541361"/>
                        <a:pt x="930322" y="322997"/>
                        <a:pt x="893928" y="245660"/>
                      </a:cubicBezTo>
                      <a:cubicBezTo>
                        <a:pt x="857534" y="168323"/>
                        <a:pt x="852985" y="179696"/>
                        <a:pt x="702860" y="163773"/>
                      </a:cubicBezTo>
                      <a:cubicBezTo>
                        <a:pt x="552735" y="147851"/>
                        <a:pt x="13648" y="118280"/>
                        <a:pt x="6824" y="109182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Arrow Connector 77"/>
                <p:cNvCxnSpPr/>
                <p:nvPr/>
              </p:nvCxnSpPr>
              <p:spPr>
                <a:xfrm>
                  <a:off x="7848600" y="3810000"/>
                  <a:ext cx="381000" cy="15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TextBox 78"/>
                <p:cNvSpPr txBox="1"/>
                <p:nvPr/>
              </p:nvSpPr>
              <p:spPr>
                <a:xfrm>
                  <a:off x="7772400" y="3440668"/>
                  <a:ext cx="5645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p(X)</a:t>
                  </a:r>
                  <a:endParaRPr lang="en-US" dirty="0"/>
                </a:p>
              </p:txBody>
            </p:sp>
          </p:grpSp>
        </p:grpSp>
      </p:grpSp>
      <p:sp>
        <p:nvSpPr>
          <p:cNvPr id="129" name="TextBox 128"/>
          <p:cNvSpPr txBox="1"/>
          <p:nvPr/>
        </p:nvSpPr>
        <p:spPr>
          <a:xfrm>
            <a:off x="1388533" y="5127598"/>
            <a:ext cx="1446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Cell Lineage</a:t>
            </a:r>
            <a:endParaRPr lang="en-US" sz="20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4478867" y="5203798"/>
            <a:ext cx="14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Cell Position</a:t>
            </a:r>
            <a:endParaRPr lang="en-US" sz="2000" b="1" dirty="0"/>
          </a:p>
        </p:txBody>
      </p:sp>
      <p:sp>
        <p:nvSpPr>
          <p:cNvPr id="131" name="TextBox 130"/>
          <p:cNvSpPr txBox="1"/>
          <p:nvPr/>
        </p:nvSpPr>
        <p:spPr>
          <a:xfrm>
            <a:off x="6677995" y="5203798"/>
            <a:ext cx="1914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Chance,</a:t>
            </a:r>
          </a:p>
          <a:p>
            <a:pPr algn="ctr"/>
            <a:r>
              <a:rPr lang="en-US" sz="2000" b="1" dirty="0" smtClean="0"/>
              <a:t>Stochastic laws?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protocol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PICmicroscope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>
                <a:lum bright="20000" contrast="9000"/>
              </a:blip>
              <a:srcRect l="6875" t="4567" r="5156" b="4567"/>
              <a:stretch>
                <a:fillRect/>
              </a:stretch>
            </p:blipFill>
          </mc:Choice>
          <mc:Fallback>
            <p:blipFill>
              <a:blip r:embed="rId4">
                <a:lum bright="20000" contrast="9000"/>
              </a:blip>
              <a:srcRect l="6875" t="4567" r="5156" b="4567"/>
              <a:stretch>
                <a:fillRect/>
              </a:stretch>
            </p:blipFill>
          </mc:Fallback>
        </mc:AlternateContent>
        <p:spPr>
          <a:xfrm>
            <a:off x="2019300" y="3045887"/>
            <a:ext cx="4279900" cy="2949558"/>
          </a:xfrm>
          <a:prstGeom prst="rect">
            <a:avLst/>
          </a:prstGeom>
        </p:spPr>
      </p:pic>
      <p:pic>
        <p:nvPicPr>
          <p:cNvPr id="11" name="Picture 10" descr="7.2.2009h2bcit-mcherry3som-c00-r00-y00-x00-t0000-z20.jpg"/>
          <p:cNvPicPr>
            <a:picLocks noChangeAspect="1"/>
          </p:cNvPicPr>
          <p:nvPr/>
        </p:nvPicPr>
        <p:blipFill>
          <a:blip r:embed="rId5">
            <a:lum bright="12000" contrast="6000"/>
          </a:blip>
          <a:srcRect l="27593" t="27708" r="26852" b="17593"/>
          <a:stretch>
            <a:fillRect/>
          </a:stretch>
        </p:blipFill>
        <p:spPr>
          <a:xfrm>
            <a:off x="6577529" y="3062820"/>
            <a:ext cx="2456509" cy="2949558"/>
          </a:xfrm>
          <a:prstGeom prst="rect">
            <a:avLst/>
          </a:prstGeom>
        </p:spPr>
      </p:pic>
      <p:pic>
        <p:nvPicPr>
          <p:cNvPr id="12" name="Picture 11" descr="PICmount.eps"/>
          <p:cNvPicPr>
            <a:picLocks noChangeAspect="1"/>
          </p:cNvPicPr>
          <p:nvPr/>
        </p:nvPicPr>
        <p:blipFill>
          <a:blip r:embed="rId6"/>
          <a:srcRect l="57344" t="11816" r="29219" b="55855"/>
          <a:stretch>
            <a:fillRect/>
          </a:stretch>
        </p:blipFill>
        <p:spPr>
          <a:xfrm>
            <a:off x="355599" y="3045888"/>
            <a:ext cx="1345687" cy="29495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55599" y="1676400"/>
            <a:ext cx="8678439" cy="1066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5599" y="2013466"/>
            <a:ext cx="14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Living embryo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89275" y="2013466"/>
            <a:ext cx="145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cell is the fundamental </a:t>
            </a:r>
            <a:r>
              <a:rPr lang="en-US" dirty="0" smtClean="0"/>
              <a:t>functional/structural element:</a:t>
            </a:r>
          </a:p>
          <a:p>
            <a:pPr lvl="1"/>
            <a:r>
              <a:rPr lang="en-US" dirty="0" smtClean="0"/>
              <a:t>Huge amount of cell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	Need for automated ways to detect, and segment, and track cells.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7222</TotalTime>
  <Words>1499</Words>
  <Application>Microsoft Macintosh PowerPoint</Application>
  <PresentationFormat>On-screen Show (4:3)</PresentationFormat>
  <Paragraphs>436</Paragraphs>
  <Slides>42</Slides>
  <Notes>25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Equation</vt:lpstr>
      <vt:lpstr>A new method for nuclei detection in 2-photon/confocal images</vt:lpstr>
      <vt:lpstr>Outline</vt:lpstr>
      <vt:lpstr>Context</vt:lpstr>
      <vt:lpstr>Context</vt:lpstr>
      <vt:lpstr>Context</vt:lpstr>
      <vt:lpstr>Development stages of a zebrafish embryo</vt:lpstr>
      <vt:lpstr>What strategies does an embryo use to make the right kind of cells?</vt:lpstr>
      <vt:lpstr>Imaging protocol</vt:lpstr>
      <vt:lpstr>Context</vt:lpstr>
      <vt:lpstr>Data challenges</vt:lpstr>
      <vt:lpstr>Data: noise &amp; anisotropy</vt:lpstr>
      <vt:lpstr>Data: interlacing artifact</vt:lpstr>
      <vt:lpstr>Data: intensity inhomgeneities</vt:lpstr>
      <vt:lpstr>Goal: membrane segmentation</vt:lpstr>
      <vt:lpstr>Goal: membrane segmentation</vt:lpstr>
      <vt:lpstr>Goal: membrane segmentation</vt:lpstr>
      <vt:lpstr>State of the art</vt:lpstr>
      <vt:lpstr>Existing algorithms</vt:lpstr>
      <vt:lpstr>Existing algorithms</vt:lpstr>
      <vt:lpstr>Existing algorithms</vt:lpstr>
      <vt:lpstr>Proposal</vt:lpstr>
      <vt:lpstr>Proposal</vt:lpstr>
      <vt:lpstr>Voronoi cell captures the cell membrane</vt:lpstr>
      <vt:lpstr>Procedure</vt:lpstr>
      <vt:lpstr>Detection of approximate Voronoi regions: threshold on the distance map</vt:lpstr>
      <vt:lpstr>Masking Voronoi regions with nuclei binary image</vt:lpstr>
      <vt:lpstr>Algorithm Summary</vt:lpstr>
      <vt:lpstr>Evaluation</vt:lpstr>
      <vt:lpstr>Evaluation</vt:lpstr>
      <vt:lpstr>Evaluation on synthetic dataset</vt:lpstr>
      <vt:lpstr>evaluation on real dataset</vt:lpstr>
      <vt:lpstr>Results</vt:lpstr>
      <vt:lpstr>Conclusion</vt:lpstr>
      <vt:lpstr>Future directions</vt:lpstr>
      <vt:lpstr>Acknowledgments</vt:lpstr>
      <vt:lpstr>References</vt:lpstr>
      <vt:lpstr>Radial Voting</vt:lpstr>
      <vt:lpstr>Use of nuclei information for membrane detection</vt:lpstr>
      <vt:lpstr>Use of nuclei information for membrane detection</vt:lpstr>
      <vt:lpstr>Use of nuclei information for membrane detection</vt:lpstr>
      <vt:lpstr>Scale constrained Multiscale Laplacian of Gaussian</vt:lpstr>
      <vt:lpstr>Radial Voting</vt:lpstr>
    </vt:vector>
  </TitlesOfParts>
  <Company>HMS Systems Biology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achievements while in the Megason Lab</dc:title>
  <dc:creator>Antonin Perrot-Audet</dc:creator>
  <cp:lastModifiedBy>Antonin Perrot-Audet</cp:lastModifiedBy>
  <cp:revision>60</cp:revision>
  <dcterms:created xsi:type="dcterms:W3CDTF">2010-09-28T21:34:59Z</dcterms:created>
  <dcterms:modified xsi:type="dcterms:W3CDTF">2010-09-29T13:54:33Z</dcterms:modified>
</cp:coreProperties>
</file>